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Lst>
  <p:sldIdLst>
    <p:sldId id="288" r:id="rId3"/>
    <p:sldId id="262" r:id="rId4"/>
    <p:sldId id="277" r:id="rId5"/>
    <p:sldId id="292" r:id="rId6"/>
    <p:sldId id="285" r:id="rId7"/>
    <p:sldId id="287" r:id="rId8"/>
    <p:sldId id="289" r:id="rId9"/>
    <p:sldId id="279" r:id="rId10"/>
    <p:sldId id="280" r:id="rId11"/>
    <p:sldId id="284" r:id="rId12"/>
    <p:sldId id="281" r:id="rId13"/>
    <p:sldId id="282" r:id="rId14"/>
    <p:sldId id="283" r:id="rId15"/>
    <p:sldId id="298" r:id="rId16"/>
    <p:sldId id="300" r:id="rId17"/>
    <p:sldId id="299" r:id="rId18"/>
    <p:sldId id="273" r:id="rId19"/>
    <p:sldId id="272" r:id="rId20"/>
    <p:sldId id="257" r:id="rId21"/>
    <p:sldId id="256" r:id="rId22"/>
    <p:sldId id="274" r:id="rId23"/>
    <p:sldId id="275" r:id="rId24"/>
    <p:sldId id="276" r:id="rId25"/>
    <p:sldId id="259" r:id="rId26"/>
    <p:sldId id="260" r:id="rId27"/>
    <p:sldId id="258" r:id="rId28"/>
    <p:sldId id="261" r:id="rId29"/>
    <p:sldId id="263" r:id="rId30"/>
    <p:sldId id="264" r:id="rId31"/>
    <p:sldId id="265" r:id="rId32"/>
    <p:sldId id="345" r:id="rId33"/>
    <p:sldId id="270" r:id="rId34"/>
    <p:sldId id="269" r:id="rId35"/>
    <p:sldId id="267" r:id="rId36"/>
    <p:sldId id="268" r:id="rId37"/>
    <p:sldId id="303" r:id="rId38"/>
    <p:sldId id="313" r:id="rId39"/>
    <p:sldId id="307" r:id="rId40"/>
    <p:sldId id="302" r:id="rId41"/>
    <p:sldId id="308" r:id="rId42"/>
    <p:sldId id="309" r:id="rId43"/>
    <p:sldId id="306" r:id="rId44"/>
    <p:sldId id="311" r:id="rId45"/>
    <p:sldId id="305" r:id="rId46"/>
    <p:sldId id="351" r:id="rId47"/>
    <p:sldId id="312" r:id="rId48"/>
    <p:sldId id="310" r:id="rId49"/>
    <p:sldId id="304" r:id="rId50"/>
    <p:sldId id="338" r:id="rId51"/>
    <p:sldId id="353" r:id="rId52"/>
    <p:sldId id="294" r:id="rId53"/>
    <p:sldId id="314" r:id="rId54"/>
    <p:sldId id="336" r:id="rId55"/>
    <p:sldId id="337" r:id="rId56"/>
    <p:sldId id="315" r:id="rId57"/>
    <p:sldId id="344" r:id="rId58"/>
    <p:sldId id="293" r:id="rId59"/>
    <p:sldId id="343" r:id="rId60"/>
    <p:sldId id="295" r:id="rId61"/>
    <p:sldId id="296" r:id="rId62"/>
    <p:sldId id="339" r:id="rId63"/>
    <p:sldId id="320" r:id="rId64"/>
    <p:sldId id="326" r:id="rId65"/>
    <p:sldId id="327" r:id="rId66"/>
    <p:sldId id="328" r:id="rId67"/>
    <p:sldId id="329" r:id="rId68"/>
    <p:sldId id="330" r:id="rId69"/>
    <p:sldId id="331" r:id="rId70"/>
    <p:sldId id="316" r:id="rId71"/>
    <p:sldId id="350" r:id="rId72"/>
    <p:sldId id="318" r:id="rId73"/>
    <p:sldId id="354" r:id="rId74"/>
    <p:sldId id="319" r:id="rId75"/>
    <p:sldId id="341" r:id="rId76"/>
    <p:sldId id="342" r:id="rId77"/>
    <p:sldId id="321" r:id="rId78"/>
    <p:sldId id="349" r:id="rId79"/>
    <p:sldId id="347" r:id="rId80"/>
    <p:sldId id="357" r:id="rId81"/>
    <p:sldId id="346" r:id="rId82"/>
    <p:sldId id="356" r:id="rId83"/>
    <p:sldId id="348" r:id="rId84"/>
    <p:sldId id="317" r:id="rId85"/>
    <p:sldId id="355" r:id="rId86"/>
    <p:sldId id="332" r:id="rId87"/>
    <p:sldId id="333" r:id="rId88"/>
    <p:sldId id="334" r:id="rId89"/>
    <p:sldId id="335" r:id="rId90"/>
    <p:sldId id="322" r:id="rId91"/>
    <p:sldId id="340" r:id="rId92"/>
    <p:sldId id="352" r:id="rId93"/>
    <p:sldId id="323" r:id="rId94"/>
    <p:sldId id="325" r:id="rId95"/>
    <p:sldId id="324" r:id="rId96"/>
    <p:sldId id="358"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364" autoAdjust="0"/>
  </p:normalViewPr>
  <p:slideViewPr>
    <p:cSldViewPr snapToGrid="0">
      <p:cViewPr varScale="1">
        <p:scale>
          <a:sx n="75" d="100"/>
          <a:sy n="75" d="100"/>
        </p:scale>
        <p:origin x="544" y="5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slide" Target="slides/slide9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9E9605-5A71-4E9B-92AB-638769BADD89}"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802F2-0C92-45F0-96B7-B7EF6082D35B}" type="slidenum">
              <a:rPr lang="en-US" smtClean="0"/>
              <a:t>‹#›</a:t>
            </a:fld>
            <a:endParaRPr lang="en-US"/>
          </a:p>
        </p:txBody>
      </p:sp>
    </p:spTree>
    <p:extLst>
      <p:ext uri="{BB962C8B-B14F-4D97-AF65-F5344CB8AC3E}">
        <p14:creationId xmlns:p14="http://schemas.microsoft.com/office/powerpoint/2010/main" val="2417713017"/>
      </p:ext>
    </p:extLst>
  </p:cSld>
  <p:clrMapOvr>
    <a:masterClrMapping/>
  </p:clrMapOvr>
  <p:transition spd="med" advClick="0" advTm="4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9E9605-5A71-4E9B-92AB-638769BADD89}"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802F2-0C92-45F0-96B7-B7EF6082D35B}" type="slidenum">
              <a:rPr lang="en-US" smtClean="0"/>
              <a:t>‹#›</a:t>
            </a:fld>
            <a:endParaRPr lang="en-US"/>
          </a:p>
        </p:txBody>
      </p:sp>
    </p:spTree>
    <p:extLst>
      <p:ext uri="{BB962C8B-B14F-4D97-AF65-F5344CB8AC3E}">
        <p14:creationId xmlns:p14="http://schemas.microsoft.com/office/powerpoint/2010/main" val="700261209"/>
      </p:ext>
    </p:extLst>
  </p:cSld>
  <p:clrMapOvr>
    <a:masterClrMapping/>
  </p:clrMapOvr>
  <p:transition spd="med" advClick="0" advTm="4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9E9605-5A71-4E9B-92AB-638769BADD89}"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802F2-0C92-45F0-96B7-B7EF6082D35B}" type="slidenum">
              <a:rPr lang="en-US" smtClean="0"/>
              <a:t>‹#›</a:t>
            </a:fld>
            <a:endParaRPr lang="en-US"/>
          </a:p>
        </p:txBody>
      </p:sp>
    </p:spTree>
    <p:extLst>
      <p:ext uri="{BB962C8B-B14F-4D97-AF65-F5344CB8AC3E}">
        <p14:creationId xmlns:p14="http://schemas.microsoft.com/office/powerpoint/2010/main" val="585177251"/>
      </p:ext>
    </p:extLst>
  </p:cSld>
  <p:clrMapOvr>
    <a:masterClrMapping/>
  </p:clrMapOvr>
  <p:transition spd="med" advClick="0" advTm="400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E9E9605-5A71-4E9B-92AB-638769BADD89}"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802F2-0C92-45F0-96B7-B7EF6082D35B}" type="slidenum">
              <a:rPr lang="en-US" smtClean="0"/>
              <a:t>‹#›</a:t>
            </a:fld>
            <a:endParaRPr lang="en-US"/>
          </a:p>
        </p:txBody>
      </p:sp>
    </p:spTree>
    <p:extLst>
      <p:ext uri="{BB962C8B-B14F-4D97-AF65-F5344CB8AC3E}">
        <p14:creationId xmlns:p14="http://schemas.microsoft.com/office/powerpoint/2010/main" val="4274342976"/>
      </p:ext>
    </p:extLst>
  </p:cSld>
  <p:clrMapOvr>
    <a:masterClrMapping/>
  </p:clrMapOvr>
  <p:transition spd="med" advClick="0" advTm="400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9E9605-5A71-4E9B-92AB-638769BADD89}"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802F2-0C92-45F0-96B7-B7EF6082D35B}" type="slidenum">
              <a:rPr lang="en-US" smtClean="0"/>
              <a:t>‹#›</a:t>
            </a:fld>
            <a:endParaRPr lang="en-US"/>
          </a:p>
        </p:txBody>
      </p:sp>
    </p:spTree>
    <p:extLst>
      <p:ext uri="{BB962C8B-B14F-4D97-AF65-F5344CB8AC3E}">
        <p14:creationId xmlns:p14="http://schemas.microsoft.com/office/powerpoint/2010/main" val="1855098728"/>
      </p:ext>
    </p:extLst>
  </p:cSld>
  <p:clrMapOvr>
    <a:masterClrMapping/>
  </p:clrMapOvr>
  <p:transition spd="med" advClick="0" advTm="400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E9E9605-5A71-4E9B-92AB-638769BADD89}"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802F2-0C92-45F0-96B7-B7EF6082D35B}" type="slidenum">
              <a:rPr lang="en-US" smtClean="0"/>
              <a:t>‹#›</a:t>
            </a:fld>
            <a:endParaRPr lang="en-US"/>
          </a:p>
        </p:txBody>
      </p:sp>
    </p:spTree>
    <p:extLst>
      <p:ext uri="{BB962C8B-B14F-4D97-AF65-F5344CB8AC3E}">
        <p14:creationId xmlns:p14="http://schemas.microsoft.com/office/powerpoint/2010/main" val="3898606312"/>
      </p:ext>
    </p:extLst>
  </p:cSld>
  <p:clrMapOvr>
    <a:masterClrMapping/>
  </p:clrMapOvr>
  <p:transition spd="med" advClick="0" advTm="400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9E9605-5A71-4E9B-92AB-638769BADD89}" type="datetimeFigureOut">
              <a:rPr lang="en-US" smtClean="0"/>
              <a:t>12/11/2020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4802F2-0C92-45F0-96B7-B7EF6082D35B}" type="slidenum">
              <a:rPr lang="en-US" smtClean="0"/>
              <a:t>‹#›</a:t>
            </a:fld>
            <a:endParaRPr lang="en-US"/>
          </a:p>
        </p:txBody>
      </p:sp>
    </p:spTree>
    <p:extLst>
      <p:ext uri="{BB962C8B-B14F-4D97-AF65-F5344CB8AC3E}">
        <p14:creationId xmlns:p14="http://schemas.microsoft.com/office/powerpoint/2010/main" val="3201621284"/>
      </p:ext>
    </p:extLst>
  </p:cSld>
  <p:clrMapOvr>
    <a:masterClrMapping/>
  </p:clrMapOvr>
  <p:transition spd="med" advClick="0" advTm="400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E9E9605-5A71-4E9B-92AB-638769BADD89}" type="datetimeFigureOut">
              <a:rPr lang="en-US" smtClean="0"/>
              <a:t>12/11/2020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4802F2-0C92-45F0-96B7-B7EF6082D35B}" type="slidenum">
              <a:rPr lang="en-US" smtClean="0"/>
              <a:t>‹#›</a:t>
            </a:fld>
            <a:endParaRPr lang="en-US"/>
          </a:p>
        </p:txBody>
      </p:sp>
    </p:spTree>
    <p:extLst>
      <p:ext uri="{BB962C8B-B14F-4D97-AF65-F5344CB8AC3E}">
        <p14:creationId xmlns:p14="http://schemas.microsoft.com/office/powerpoint/2010/main" val="4194436116"/>
      </p:ext>
    </p:extLst>
  </p:cSld>
  <p:clrMapOvr>
    <a:masterClrMapping/>
  </p:clrMapOvr>
  <p:transition spd="med" advClick="0" advTm="400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E9E9605-5A71-4E9B-92AB-638769BADD89}" type="datetimeFigureOut">
              <a:rPr lang="en-US" smtClean="0"/>
              <a:t>12/11/2020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4802F2-0C92-45F0-96B7-B7EF6082D35B}" type="slidenum">
              <a:rPr lang="en-US" smtClean="0"/>
              <a:t>‹#›</a:t>
            </a:fld>
            <a:endParaRPr lang="en-US"/>
          </a:p>
        </p:txBody>
      </p:sp>
    </p:spTree>
    <p:extLst>
      <p:ext uri="{BB962C8B-B14F-4D97-AF65-F5344CB8AC3E}">
        <p14:creationId xmlns:p14="http://schemas.microsoft.com/office/powerpoint/2010/main" val="107602402"/>
      </p:ext>
    </p:extLst>
  </p:cSld>
  <p:clrMapOvr>
    <a:masterClrMapping/>
  </p:clrMapOvr>
  <p:transition spd="med" advClick="0" advTm="400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9E9605-5A71-4E9B-92AB-638769BADD89}" type="datetimeFigureOut">
              <a:rPr lang="en-US" smtClean="0"/>
              <a:t>12/11/2020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4802F2-0C92-45F0-96B7-B7EF6082D35B}" type="slidenum">
              <a:rPr lang="en-US" smtClean="0"/>
              <a:t>‹#›</a:t>
            </a:fld>
            <a:endParaRPr lang="en-US"/>
          </a:p>
        </p:txBody>
      </p:sp>
    </p:spTree>
    <p:extLst>
      <p:ext uri="{BB962C8B-B14F-4D97-AF65-F5344CB8AC3E}">
        <p14:creationId xmlns:p14="http://schemas.microsoft.com/office/powerpoint/2010/main" val="2029502815"/>
      </p:ext>
    </p:extLst>
  </p:cSld>
  <p:clrMapOvr>
    <a:masterClrMapping/>
  </p:clrMapOvr>
  <p:transition spd="med" advClick="0" advTm="400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E9E9605-5A71-4E9B-92AB-638769BADD89}" type="datetimeFigureOut">
              <a:rPr lang="en-US" smtClean="0"/>
              <a:t>12/11/2020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4802F2-0C92-45F0-96B7-B7EF6082D35B}" type="slidenum">
              <a:rPr lang="en-US" smtClean="0"/>
              <a:t>‹#›</a:t>
            </a:fld>
            <a:endParaRPr lang="en-US"/>
          </a:p>
        </p:txBody>
      </p:sp>
    </p:spTree>
    <p:extLst>
      <p:ext uri="{BB962C8B-B14F-4D97-AF65-F5344CB8AC3E}">
        <p14:creationId xmlns:p14="http://schemas.microsoft.com/office/powerpoint/2010/main" val="3357244136"/>
      </p:ext>
    </p:extLst>
  </p:cSld>
  <p:clrMapOvr>
    <a:masterClrMapping/>
  </p:clrMapOvr>
  <p:transition spd="med" advClick="0" advTm="4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9E9605-5A71-4E9B-92AB-638769BADD89}"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802F2-0C92-45F0-96B7-B7EF6082D35B}" type="slidenum">
              <a:rPr lang="en-US" smtClean="0"/>
              <a:t>‹#›</a:t>
            </a:fld>
            <a:endParaRPr lang="en-US"/>
          </a:p>
        </p:txBody>
      </p:sp>
    </p:spTree>
    <p:extLst>
      <p:ext uri="{BB962C8B-B14F-4D97-AF65-F5344CB8AC3E}">
        <p14:creationId xmlns:p14="http://schemas.microsoft.com/office/powerpoint/2010/main" val="3910829849"/>
      </p:ext>
    </p:extLst>
  </p:cSld>
  <p:clrMapOvr>
    <a:masterClrMapping/>
  </p:clrMapOvr>
  <p:transition spd="med" advClick="0" advTm="400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4802F2-0C92-45F0-96B7-B7EF6082D35B}" type="slidenum">
              <a:rPr lang="en-US" smtClean="0"/>
              <a:t>‹#›</a:t>
            </a:fld>
            <a:endParaRPr lang="en-US"/>
          </a:p>
        </p:txBody>
      </p:sp>
      <p:sp>
        <p:nvSpPr>
          <p:cNvPr id="5" name="Date Placeholder 4"/>
          <p:cNvSpPr>
            <a:spLocks noGrp="1"/>
          </p:cNvSpPr>
          <p:nvPr>
            <p:ph type="dt" sz="half" idx="10"/>
          </p:nvPr>
        </p:nvSpPr>
        <p:spPr/>
        <p:txBody>
          <a:bodyPr/>
          <a:lstStyle/>
          <a:p>
            <a:fld id="{AE9E9605-5A71-4E9B-92AB-638769BADD89}" type="datetimeFigureOut">
              <a:rPr lang="en-US" smtClean="0"/>
              <a:t>12/11/2020</a:t>
            </a:fld>
            <a:endParaRPr lang="en-US"/>
          </a:p>
        </p:txBody>
      </p:sp>
    </p:spTree>
    <p:extLst>
      <p:ext uri="{BB962C8B-B14F-4D97-AF65-F5344CB8AC3E}">
        <p14:creationId xmlns:p14="http://schemas.microsoft.com/office/powerpoint/2010/main" val="2666583339"/>
      </p:ext>
    </p:extLst>
  </p:cSld>
  <p:clrMapOvr>
    <a:masterClrMapping/>
  </p:clrMapOvr>
  <p:transition spd="med" advClick="0" advTm="400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E9E9605-5A71-4E9B-92AB-638769BADD89}"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802F2-0C92-45F0-96B7-B7EF6082D35B}" type="slidenum">
              <a:rPr lang="en-US" smtClean="0"/>
              <a:t>‹#›</a:t>
            </a:fld>
            <a:endParaRPr lang="en-US"/>
          </a:p>
        </p:txBody>
      </p:sp>
    </p:spTree>
    <p:extLst>
      <p:ext uri="{BB962C8B-B14F-4D97-AF65-F5344CB8AC3E}">
        <p14:creationId xmlns:p14="http://schemas.microsoft.com/office/powerpoint/2010/main" val="2289783442"/>
      </p:ext>
    </p:extLst>
  </p:cSld>
  <p:clrMapOvr>
    <a:masterClrMapping/>
  </p:clrMapOvr>
  <p:transition spd="med" advClick="0" advTm="400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E9E9605-5A71-4E9B-92AB-638769BADD89}"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802F2-0C92-45F0-96B7-B7EF6082D35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33665359"/>
      </p:ext>
    </p:extLst>
  </p:cSld>
  <p:clrMapOvr>
    <a:masterClrMapping/>
  </p:clrMapOvr>
  <p:transition spd="med" advClick="0" advTm="400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E9E9605-5A71-4E9B-92AB-638769BADD89}"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802F2-0C92-45F0-96B7-B7EF6082D35B}" type="slidenum">
              <a:rPr lang="en-US" smtClean="0"/>
              <a:t>‹#›</a:t>
            </a:fld>
            <a:endParaRPr lang="en-US"/>
          </a:p>
        </p:txBody>
      </p:sp>
    </p:spTree>
    <p:extLst>
      <p:ext uri="{BB962C8B-B14F-4D97-AF65-F5344CB8AC3E}">
        <p14:creationId xmlns:p14="http://schemas.microsoft.com/office/powerpoint/2010/main" val="1490422555"/>
      </p:ext>
    </p:extLst>
  </p:cSld>
  <p:clrMapOvr>
    <a:masterClrMapping/>
  </p:clrMapOvr>
  <p:transition spd="med" advClick="0" advTm="400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E9E9605-5A71-4E9B-92AB-638769BADD89}"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802F2-0C92-45F0-96B7-B7EF6082D35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64405490"/>
      </p:ext>
    </p:extLst>
  </p:cSld>
  <p:clrMapOvr>
    <a:masterClrMapping/>
  </p:clrMapOvr>
  <p:transition spd="med" advClick="0" advTm="400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E9E9605-5A71-4E9B-92AB-638769BADD89}"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802F2-0C92-45F0-96B7-B7EF6082D35B}" type="slidenum">
              <a:rPr lang="en-US" smtClean="0"/>
              <a:t>‹#›</a:t>
            </a:fld>
            <a:endParaRPr lang="en-US"/>
          </a:p>
        </p:txBody>
      </p:sp>
    </p:spTree>
    <p:extLst>
      <p:ext uri="{BB962C8B-B14F-4D97-AF65-F5344CB8AC3E}">
        <p14:creationId xmlns:p14="http://schemas.microsoft.com/office/powerpoint/2010/main" val="213912073"/>
      </p:ext>
    </p:extLst>
  </p:cSld>
  <p:clrMapOvr>
    <a:masterClrMapping/>
  </p:clrMapOvr>
  <p:transition spd="med" advClick="0" advTm="400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9E9605-5A71-4E9B-92AB-638769BADD89}"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802F2-0C92-45F0-96B7-B7EF6082D35B}" type="slidenum">
              <a:rPr lang="en-US" smtClean="0"/>
              <a:t>‹#›</a:t>
            </a:fld>
            <a:endParaRPr lang="en-US"/>
          </a:p>
        </p:txBody>
      </p:sp>
    </p:spTree>
    <p:extLst>
      <p:ext uri="{BB962C8B-B14F-4D97-AF65-F5344CB8AC3E}">
        <p14:creationId xmlns:p14="http://schemas.microsoft.com/office/powerpoint/2010/main" val="294874685"/>
      </p:ext>
    </p:extLst>
  </p:cSld>
  <p:clrMapOvr>
    <a:masterClrMapping/>
  </p:clrMapOvr>
  <p:transition spd="med" advClick="0" advTm="400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9E9605-5A71-4E9B-92AB-638769BADD89}"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802F2-0C92-45F0-96B7-B7EF6082D35B}" type="slidenum">
              <a:rPr lang="en-US" smtClean="0"/>
              <a:t>‹#›</a:t>
            </a:fld>
            <a:endParaRPr lang="en-US"/>
          </a:p>
        </p:txBody>
      </p:sp>
    </p:spTree>
    <p:extLst>
      <p:ext uri="{BB962C8B-B14F-4D97-AF65-F5344CB8AC3E}">
        <p14:creationId xmlns:p14="http://schemas.microsoft.com/office/powerpoint/2010/main" val="3779932773"/>
      </p:ext>
    </p:extLst>
  </p:cSld>
  <p:clrMapOvr>
    <a:masterClrMapping/>
  </p:clrMapOvr>
  <p:transition spd="med" advClick="0" advTm="4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E9E9605-5A71-4E9B-92AB-638769BADD89}"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802F2-0C92-45F0-96B7-B7EF6082D35B}" type="slidenum">
              <a:rPr lang="en-US" smtClean="0"/>
              <a:t>‹#›</a:t>
            </a:fld>
            <a:endParaRPr lang="en-US"/>
          </a:p>
        </p:txBody>
      </p:sp>
    </p:spTree>
    <p:extLst>
      <p:ext uri="{BB962C8B-B14F-4D97-AF65-F5344CB8AC3E}">
        <p14:creationId xmlns:p14="http://schemas.microsoft.com/office/powerpoint/2010/main" val="4281045125"/>
      </p:ext>
    </p:extLst>
  </p:cSld>
  <p:clrMapOvr>
    <a:masterClrMapping/>
  </p:clrMapOvr>
  <p:transition spd="med" advClick="0" advTm="4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9E9605-5A71-4E9B-92AB-638769BADD89}" type="datetimeFigureOut">
              <a:rPr lang="en-US" smtClean="0"/>
              <a:t>12/11/2020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4802F2-0C92-45F0-96B7-B7EF6082D35B}" type="slidenum">
              <a:rPr lang="en-US" smtClean="0"/>
              <a:t>‹#›</a:t>
            </a:fld>
            <a:endParaRPr lang="en-US"/>
          </a:p>
        </p:txBody>
      </p:sp>
    </p:spTree>
    <p:extLst>
      <p:ext uri="{BB962C8B-B14F-4D97-AF65-F5344CB8AC3E}">
        <p14:creationId xmlns:p14="http://schemas.microsoft.com/office/powerpoint/2010/main" val="3750343644"/>
      </p:ext>
    </p:extLst>
  </p:cSld>
  <p:clrMapOvr>
    <a:masterClrMapping/>
  </p:clrMapOvr>
  <p:transition spd="med" advClick="0" advTm="4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9E9605-5A71-4E9B-92AB-638769BADD89}" type="datetimeFigureOut">
              <a:rPr lang="en-US" smtClean="0"/>
              <a:t>12/11/2020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4802F2-0C92-45F0-96B7-B7EF6082D35B}" type="slidenum">
              <a:rPr lang="en-US" smtClean="0"/>
              <a:t>‹#›</a:t>
            </a:fld>
            <a:endParaRPr lang="en-US"/>
          </a:p>
        </p:txBody>
      </p:sp>
    </p:spTree>
    <p:extLst>
      <p:ext uri="{BB962C8B-B14F-4D97-AF65-F5344CB8AC3E}">
        <p14:creationId xmlns:p14="http://schemas.microsoft.com/office/powerpoint/2010/main" val="1303744341"/>
      </p:ext>
    </p:extLst>
  </p:cSld>
  <p:clrMapOvr>
    <a:masterClrMapping/>
  </p:clrMapOvr>
  <p:transition spd="med" advClick="0" advTm="4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9E9605-5A71-4E9B-92AB-638769BADD89}" type="datetimeFigureOut">
              <a:rPr lang="en-US" smtClean="0"/>
              <a:t>12/11/2020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4802F2-0C92-45F0-96B7-B7EF6082D35B}" type="slidenum">
              <a:rPr lang="en-US" smtClean="0"/>
              <a:t>‹#›</a:t>
            </a:fld>
            <a:endParaRPr lang="en-US"/>
          </a:p>
        </p:txBody>
      </p:sp>
    </p:spTree>
    <p:extLst>
      <p:ext uri="{BB962C8B-B14F-4D97-AF65-F5344CB8AC3E}">
        <p14:creationId xmlns:p14="http://schemas.microsoft.com/office/powerpoint/2010/main" val="4263614135"/>
      </p:ext>
    </p:extLst>
  </p:cSld>
  <p:clrMapOvr>
    <a:masterClrMapping/>
  </p:clrMapOvr>
  <p:transition spd="med" advClick="0" advTm="4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9E9605-5A71-4E9B-92AB-638769BADD89}" type="datetimeFigureOut">
              <a:rPr lang="en-US" smtClean="0"/>
              <a:t>12/11/2020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4802F2-0C92-45F0-96B7-B7EF6082D35B}" type="slidenum">
              <a:rPr lang="en-US" smtClean="0"/>
              <a:t>‹#›</a:t>
            </a:fld>
            <a:endParaRPr lang="en-US"/>
          </a:p>
        </p:txBody>
      </p:sp>
    </p:spTree>
    <p:extLst>
      <p:ext uri="{BB962C8B-B14F-4D97-AF65-F5344CB8AC3E}">
        <p14:creationId xmlns:p14="http://schemas.microsoft.com/office/powerpoint/2010/main" val="3120241502"/>
      </p:ext>
    </p:extLst>
  </p:cSld>
  <p:clrMapOvr>
    <a:masterClrMapping/>
  </p:clrMapOvr>
  <p:transition spd="med" advClick="0" advTm="4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E9E9605-5A71-4E9B-92AB-638769BADD89}" type="datetimeFigureOut">
              <a:rPr lang="en-US" smtClean="0"/>
              <a:t>12/11/2020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4802F2-0C92-45F0-96B7-B7EF6082D35B}" type="slidenum">
              <a:rPr lang="en-US" smtClean="0"/>
              <a:t>‹#›</a:t>
            </a:fld>
            <a:endParaRPr lang="en-US"/>
          </a:p>
        </p:txBody>
      </p:sp>
    </p:spTree>
    <p:extLst>
      <p:ext uri="{BB962C8B-B14F-4D97-AF65-F5344CB8AC3E}">
        <p14:creationId xmlns:p14="http://schemas.microsoft.com/office/powerpoint/2010/main" val="4018996224"/>
      </p:ext>
    </p:extLst>
  </p:cSld>
  <p:clrMapOvr>
    <a:masterClrMapping/>
  </p:clrMapOvr>
  <p:transition spd="med" advClick="0" advTm="4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E9E9605-5A71-4E9B-92AB-638769BADD89}" type="datetimeFigureOut">
              <a:rPr lang="en-US" smtClean="0"/>
              <a:t>12/11/2020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4802F2-0C92-45F0-96B7-B7EF6082D35B}" type="slidenum">
              <a:rPr lang="en-US" smtClean="0"/>
              <a:t>‹#›</a:t>
            </a:fld>
            <a:endParaRPr lang="en-US"/>
          </a:p>
        </p:txBody>
      </p:sp>
    </p:spTree>
    <p:extLst>
      <p:ext uri="{BB962C8B-B14F-4D97-AF65-F5344CB8AC3E}">
        <p14:creationId xmlns:p14="http://schemas.microsoft.com/office/powerpoint/2010/main" val="3790705165"/>
      </p:ext>
    </p:extLst>
  </p:cSld>
  <p:clrMapOvr>
    <a:masterClrMapping/>
  </p:clrMapOvr>
  <p:transition spd="med" advClick="0" advTm="4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9E9605-5A71-4E9B-92AB-638769BADD89}" type="datetimeFigureOut">
              <a:rPr lang="en-US" smtClean="0"/>
              <a:t>12/11/2020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4802F2-0C92-45F0-96B7-B7EF6082D35B}" type="slidenum">
              <a:rPr lang="en-US" smtClean="0"/>
              <a:t>‹#›</a:t>
            </a:fld>
            <a:endParaRPr lang="en-US"/>
          </a:p>
        </p:txBody>
      </p:sp>
    </p:spTree>
    <p:extLst>
      <p:ext uri="{BB962C8B-B14F-4D97-AF65-F5344CB8AC3E}">
        <p14:creationId xmlns:p14="http://schemas.microsoft.com/office/powerpoint/2010/main" val="451702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advClick="0" advTm="400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E9E9605-5A71-4E9B-92AB-638769BADD89}" type="datetimeFigureOut">
              <a:rPr lang="en-US" smtClean="0"/>
              <a:t>12/11/2020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D4802F2-0C92-45F0-96B7-B7EF6082D35B}" type="slidenum">
              <a:rPr lang="en-US" smtClean="0"/>
              <a:t>‹#›</a:t>
            </a:fld>
            <a:endParaRPr lang="en-US"/>
          </a:p>
        </p:txBody>
      </p:sp>
    </p:spTree>
    <p:extLst>
      <p:ext uri="{BB962C8B-B14F-4D97-AF65-F5344CB8AC3E}">
        <p14:creationId xmlns:p14="http://schemas.microsoft.com/office/powerpoint/2010/main" val="1496481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ransition spd="med" advClick="0" advTm="400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489166"/>
            <a:ext cx="8596668" cy="4741816"/>
          </a:xfrm>
        </p:spPr>
        <p:txBody>
          <a:bodyPr>
            <a:normAutofit/>
          </a:bodyPr>
          <a:lstStyle/>
          <a:p>
            <a:pPr algn="ctr"/>
            <a:r>
              <a:rPr lang="en-US" sz="7200" b="1" dirty="0" smtClean="0">
                <a:solidFill>
                  <a:schemeClr val="accent2"/>
                </a:solidFill>
                <a:latin typeface="Garamond" panose="02020404030301010803" pitchFamily="18" charset="0"/>
              </a:rPr>
              <a:t>2020 STARTED OUT WITH A BANG</a:t>
            </a:r>
            <a:endParaRPr lang="en-US" sz="7200" b="1" dirty="0">
              <a:solidFill>
                <a:schemeClr val="accent2"/>
              </a:solidFill>
              <a:latin typeface="Garamond" panose="02020404030301010803" pitchFamily="18" charset="0"/>
            </a:endParaRPr>
          </a:p>
        </p:txBody>
      </p:sp>
      <p:pic>
        <p:nvPicPr>
          <p:cNvPr id="3" name="In The Bleak Midwinter Instrumental Christmas Music Christmas S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73097" y="5926182"/>
            <a:ext cx="609600" cy="609600"/>
          </a:xfrm>
          <a:prstGeom prst="rect">
            <a:avLst/>
          </a:prstGeom>
        </p:spPr>
      </p:pic>
    </p:spTree>
    <p:extLst>
      <p:ext uri="{BB962C8B-B14F-4D97-AF65-F5344CB8AC3E}">
        <p14:creationId xmlns:p14="http://schemas.microsoft.com/office/powerpoint/2010/main" val="2935043311"/>
      </p:ext>
    </p:extLst>
  </p:cSld>
  <p:clrMapOvr>
    <a:masterClrMapping/>
  </p:clrMapOvr>
  <p:transition spd="med" advClick="0" advTm="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870166" y="1157844"/>
            <a:ext cx="6858000" cy="4542312"/>
          </a:xfrm>
          <a:prstGeom prst="rect">
            <a:avLst/>
          </a:prstGeom>
        </p:spPr>
      </p:pic>
    </p:spTree>
    <p:extLst>
      <p:ext uri="{BB962C8B-B14F-4D97-AF65-F5344CB8AC3E}">
        <p14:creationId xmlns:p14="http://schemas.microsoft.com/office/powerpoint/2010/main" val="2315133452"/>
      </p:ext>
    </p:extLst>
  </p:cSld>
  <p:clrMapOvr>
    <a:masterClrMapping/>
  </p:clrMapOvr>
  <p:transition spd="med" advClick="0" advTm="4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7334" y="0"/>
            <a:ext cx="9772952" cy="6858000"/>
          </a:xfrm>
        </p:spPr>
      </p:pic>
    </p:spTree>
    <p:extLst>
      <p:ext uri="{BB962C8B-B14F-4D97-AF65-F5344CB8AC3E}">
        <p14:creationId xmlns:p14="http://schemas.microsoft.com/office/powerpoint/2010/main" val="1342958860"/>
      </p:ext>
    </p:extLst>
  </p:cSld>
  <p:clrMapOvr>
    <a:masterClrMapping/>
  </p:clrMapOvr>
  <p:transition spd="med" advClick="0" advTm="4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9994" y="0"/>
            <a:ext cx="9410211" cy="6858000"/>
          </a:xfrm>
        </p:spPr>
      </p:pic>
    </p:spTree>
    <p:extLst>
      <p:ext uri="{BB962C8B-B14F-4D97-AF65-F5344CB8AC3E}">
        <p14:creationId xmlns:p14="http://schemas.microsoft.com/office/powerpoint/2010/main" val="1710510468"/>
      </p:ext>
    </p:extLst>
  </p:cSld>
  <p:clrMapOvr>
    <a:masterClrMapping/>
  </p:clrMapOvr>
  <p:transition spd="med" advClick="0" advTm="4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789610" y="875212"/>
            <a:ext cx="6858002" cy="5107577"/>
          </a:xfrm>
        </p:spPr>
      </p:pic>
    </p:spTree>
    <p:extLst>
      <p:ext uri="{BB962C8B-B14F-4D97-AF65-F5344CB8AC3E}">
        <p14:creationId xmlns:p14="http://schemas.microsoft.com/office/powerpoint/2010/main" val="3538659897"/>
      </p:ext>
    </p:extLst>
  </p:cSld>
  <p:clrMapOvr>
    <a:masterClrMapping/>
  </p:clrMapOvr>
  <p:transition spd="med" advClick="0" advTm="4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1489166"/>
            <a:ext cx="9733764" cy="4741816"/>
          </a:xfrm>
        </p:spPr>
        <p:txBody>
          <a:bodyPr>
            <a:normAutofit/>
          </a:bodyPr>
          <a:lstStyle/>
          <a:p>
            <a:pPr algn="ctr"/>
            <a:r>
              <a:rPr lang="en-US" sz="9600" b="1" dirty="0" smtClean="0">
                <a:solidFill>
                  <a:schemeClr val="accent2"/>
                </a:solidFill>
                <a:latin typeface="Garamond" panose="02020404030301010803" pitchFamily="18" charset="0"/>
              </a:rPr>
              <a:t>AND THEN…</a:t>
            </a:r>
            <a:br>
              <a:rPr lang="en-US" sz="9600" b="1" dirty="0" smtClean="0">
                <a:solidFill>
                  <a:schemeClr val="accent2"/>
                </a:solidFill>
                <a:latin typeface="Garamond" panose="02020404030301010803" pitchFamily="18" charset="0"/>
              </a:rPr>
            </a:br>
            <a:r>
              <a:rPr lang="en-US" sz="9600" b="1" dirty="0" smtClean="0">
                <a:solidFill>
                  <a:schemeClr val="accent2"/>
                </a:solidFill>
                <a:latin typeface="Garamond" panose="02020404030301010803" pitchFamily="18" charset="0"/>
              </a:rPr>
              <a:t>MARCH 13, 2020</a:t>
            </a:r>
            <a:endParaRPr lang="en-US" sz="9600" b="1" dirty="0">
              <a:solidFill>
                <a:schemeClr val="accent2"/>
              </a:solidFill>
              <a:latin typeface="Garamond" panose="02020404030301010803" pitchFamily="18" charset="0"/>
            </a:endParaRPr>
          </a:p>
        </p:txBody>
      </p:sp>
    </p:spTree>
    <p:extLst>
      <p:ext uri="{BB962C8B-B14F-4D97-AF65-F5344CB8AC3E}">
        <p14:creationId xmlns:p14="http://schemas.microsoft.com/office/powerpoint/2010/main" val="3733366427"/>
      </p:ext>
    </p:extLst>
  </p:cSld>
  <p:clrMapOvr>
    <a:masterClrMapping/>
  </p:clrMapOvr>
  <p:transition spd="med" advClick="0" advTm="4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340" y="583475"/>
            <a:ext cx="8596668" cy="4785360"/>
          </a:xfrm>
        </p:spPr>
        <p:txBody>
          <a:bodyPr>
            <a:normAutofit fontScale="90000"/>
          </a:bodyPr>
          <a:lstStyle/>
          <a:p>
            <a:pPr algn="ctr"/>
            <a:r>
              <a:rPr lang="en-US" sz="8000" b="1" dirty="0" smtClean="0">
                <a:solidFill>
                  <a:schemeClr val="tx1"/>
                </a:solidFill>
              </a:rPr>
              <a:t>President Trump </a:t>
            </a:r>
            <a:r>
              <a:rPr lang="en-US" sz="8000" b="1" dirty="0">
                <a:solidFill>
                  <a:schemeClr val="tx1"/>
                </a:solidFill>
              </a:rPr>
              <a:t>declares coronavirus outbreak a national emergency</a:t>
            </a:r>
            <a:r>
              <a:rPr lang="en-US" b="1" dirty="0"/>
              <a:t/>
            </a:r>
            <a:br>
              <a:rPr lang="en-US" b="1" dirty="0"/>
            </a:br>
            <a:endParaRPr lang="en-US" dirty="0"/>
          </a:p>
        </p:txBody>
      </p:sp>
    </p:spTree>
    <p:extLst>
      <p:ext uri="{BB962C8B-B14F-4D97-AF65-F5344CB8AC3E}">
        <p14:creationId xmlns:p14="http://schemas.microsoft.com/office/powerpoint/2010/main" val="1414589301"/>
      </p:ext>
    </p:extLst>
  </p:cSld>
  <p:clrMapOvr>
    <a:masterClrMapping/>
  </p:clrMapOvr>
  <p:transition spd="med" advClick="0" advTm="4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144" y="548640"/>
            <a:ext cx="8963055" cy="6217920"/>
          </a:xfrm>
        </p:spPr>
        <p:txBody>
          <a:bodyPr>
            <a:normAutofit fontScale="90000"/>
          </a:bodyPr>
          <a:lstStyle/>
          <a:p>
            <a:pPr algn="ctr"/>
            <a:r>
              <a:rPr lang="en-US" sz="9600" b="1" dirty="0" smtClean="0">
                <a:solidFill>
                  <a:schemeClr val="accent2"/>
                </a:solidFill>
                <a:latin typeface="Garamond" panose="02020404030301010803" pitchFamily="18" charset="0"/>
              </a:rPr>
              <a:t>AND EVERYDAY LIFE BEGAN TO LOOK A LITTLE DIFFERENT</a:t>
            </a:r>
            <a:endParaRPr lang="en-US" sz="9600" b="1" dirty="0">
              <a:solidFill>
                <a:schemeClr val="accent2"/>
              </a:solidFill>
              <a:latin typeface="Garamond" panose="02020404030301010803" pitchFamily="18" charset="0"/>
            </a:endParaRPr>
          </a:p>
        </p:txBody>
      </p:sp>
    </p:spTree>
    <p:extLst>
      <p:ext uri="{BB962C8B-B14F-4D97-AF65-F5344CB8AC3E}">
        <p14:creationId xmlns:p14="http://schemas.microsoft.com/office/powerpoint/2010/main" val="2174482925"/>
      </p:ext>
    </p:extLst>
  </p:cSld>
  <p:clrMapOvr>
    <a:masterClrMapping/>
  </p:clrMapOvr>
  <p:transition spd="med" advClick="0" advTm="4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Coronavirus in China: Hubei Province Lockdown Eased After 2 Months - The  New York Ti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40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285865"/>
      </p:ext>
    </p:extLst>
  </p:cSld>
  <p:clrMapOvr>
    <a:masterClrMapping/>
  </p:clrMapOvr>
  <p:transition spd="med" advClick="0" advTm="4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descr="Coronavirus hits New York hard as Times Square looks like a 'disaster film'  - CNN Vide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327"/>
            <a:ext cx="12192000" cy="7216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333720"/>
      </p:ext>
    </p:extLst>
  </p:cSld>
  <p:clrMapOvr>
    <a:masterClrMapping/>
  </p:clrMapOvr>
  <p:transition spd="med" advClick="0" advTm="4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s COVID-19 Coronavirus Leading To Toilet Paper Shortages? Here Is The  Situ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136222"/>
      </p:ext>
    </p:extLst>
  </p:cSld>
  <p:clrMapOvr>
    <a:masterClrMapping/>
  </p:clrMapOvr>
  <p:transition spd="med" advClick="0" advTm="4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New year wishes photos 2020 for new year 2020 : A new year brings not only  happiness, it makes us happ… | New year wishes, New year wallpaper, Happy  new year wish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256772"/>
      </p:ext>
    </p:extLst>
  </p:cSld>
  <p:clrMapOvr>
    <a:masterClrMapping/>
  </p:clrMapOvr>
  <p:transition spd="med" advClick="0" advTm="4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DK Digital Thermometer | FSAstore.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2100" y="1227909"/>
            <a:ext cx="370522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500788"/>
      </p:ext>
    </p:extLst>
  </p:cSld>
  <p:clrMapOvr>
    <a:masterClrMapping/>
  </p:clrMapOvr>
  <p:transition spd="med" advClick="0" advTm="4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descr="Western Slope Health Center - Personal Protective Equipment (PPE) Donations  Need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44894"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424765"/>
      </p:ext>
    </p:extLst>
  </p:cSld>
  <p:clrMapOvr>
    <a:masterClrMapping/>
  </p:clrMapOvr>
  <p:transition spd="med" advClick="0" advTm="4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descr="US doctors, nurses on coronavirus front line beg for critical PPE | US &amp;  Canada News | Al Jazee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0284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783102"/>
      </p:ext>
    </p:extLst>
  </p:cSld>
  <p:clrMapOvr>
    <a:masterClrMapping/>
  </p:clrMapOvr>
  <p:transition spd="med" advClick="0" advTm="4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descr="Thank you to all essential workers! - City of Rockl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83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703520"/>
      </p:ext>
    </p:extLst>
  </p:cSld>
  <p:clrMapOvr>
    <a:masterClrMapping/>
  </p:clrMapOvr>
  <p:transition spd="med" advClick="0" advTm="4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sciencemag.org/sites/default/files/styles/inline__450w__no_aspect/public/Fauci_Q%26A_1280x720.jpg?itok=O1XGFkJ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801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156384"/>
      </p:ext>
    </p:extLst>
  </p:cSld>
  <p:clrMapOvr>
    <a:masterClrMapping/>
  </p:clrMapOvr>
  <p:transition spd="med" advClick="0" advTm="4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ew York Gov Andrew Cuomo takes off a protective mask during the daily media briefing at the Office of the Governor of the State of New York on Ju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319759"/>
      </p:ext>
    </p:extLst>
  </p:cSld>
  <p:clrMapOvr>
    <a:masterClrMapping/>
  </p:clrMapOvr>
  <p:transition spd="med" advClick="0" advTm="4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National Institute of of Allergy and Infectious Diseases director Dr. Anthony Fauci throws out the ceremonial first pitch before MLB Opening Day between the New York Yankees and the Washington Nationals at Nationals P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253579"/>
      </p:ext>
    </p:extLst>
  </p:cSld>
  <p:clrMapOvr>
    <a:masterClrMapping/>
  </p:clrMapOvr>
  <p:transition spd="med" advClick="0" advTm="4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ack Lives Matter - Dancing With Cl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605732"/>
      </p:ext>
    </p:extLst>
  </p:cSld>
  <p:clrMapOvr>
    <a:masterClrMapping/>
  </p:clrMapOvr>
  <p:transition spd="med" advClick="0" advTm="4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ow to watch George Floyd's memorial service today - C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650069"/>
      </p:ext>
    </p:extLst>
  </p:cSld>
  <p:clrMapOvr>
    <a:masterClrMapping/>
  </p:clrMapOvr>
  <p:transition spd="med" advClick="0" advTm="4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Breonna Taylor: What happened on the night of her death? - BBC Ne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953810"/>
      </p:ext>
    </p:extLst>
  </p:cSld>
  <p:clrMapOvr>
    <a:masterClrMapping/>
  </p:clrMapOvr>
  <p:transition spd="med" advClick="0" advTm="4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  </a:t>
            </a:r>
            <a:endParaRPr lang="en-US" dirty="0"/>
          </a:p>
        </p:txBody>
      </p:sp>
      <p:pic>
        <p:nvPicPr>
          <p:cNvPr id="1026" name="Picture 2" descr="NEW YEAR'S EVE IN TIMES SQUARE 2019–2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906646"/>
      </p:ext>
    </p:extLst>
  </p:cSld>
  <p:clrMapOvr>
    <a:masterClrMapping/>
  </p:clrMapOvr>
  <p:transition spd="med" advClick="0" advTm="4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SpaceX Launch: Highlights From NASA Astronauts' Trip to Orbit - The New  York Ti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746505" cy="7169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127789"/>
      </p:ext>
    </p:extLst>
  </p:cSld>
  <p:clrMapOvr>
    <a:masterClrMapping/>
  </p:clrMapOvr>
  <p:transition spd="med" advClick="0" advTm="4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Wildfires in the West a Worsening Situ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566" y="0"/>
            <a:ext cx="12935404" cy="7276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990329"/>
      </p:ext>
    </p:extLst>
  </p:cSld>
  <p:clrMapOvr>
    <a:masterClrMapping/>
  </p:clrMapOvr>
  <p:transition spd="med" advClick="0" advTm="4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8" descr="Tributes to John Lewis | New York Carib Ne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978708"/>
      </p:ext>
    </p:extLst>
  </p:cSld>
  <p:clrMapOvr>
    <a:masterClrMapping/>
  </p:clrMapOvr>
  <p:transition spd="med" advClick="0" advTm="4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8196" name="Picture 4" descr="State landmarks lit blue, statue in honor of Justice Ruth Bader Ginsbu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7210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230005"/>
      </p:ext>
    </p:extLst>
  </p:cSld>
  <p:clrMapOvr>
    <a:masterClrMapping/>
  </p:clrMapOvr>
  <p:transition spd="med" advClick="0" advTm="4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Debate recap: 6 takeaways from the first Trump-Biden debate - CNNPolit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527281" cy="7014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261788"/>
      </p:ext>
    </p:extLst>
  </p:cSld>
  <p:clrMapOvr>
    <a:masterClrMapping/>
  </p:clrMapOvr>
  <p:transition spd="med" advClick="0" advTm="4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4" name="Picture 6" descr="Mike Pence, Kamala Harris Clash on Combating Coronavirus at Vice  Presidential Debate - WS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764758"/>
      </p:ext>
    </p:extLst>
  </p:cSld>
  <p:clrMapOvr>
    <a:masterClrMapping/>
  </p:clrMapOvr>
  <p:transition spd="med" advClick="0" advTm="4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270" y="705393"/>
            <a:ext cx="8963055" cy="5747657"/>
          </a:xfrm>
        </p:spPr>
        <p:txBody>
          <a:bodyPr>
            <a:noAutofit/>
          </a:bodyPr>
          <a:lstStyle/>
          <a:p>
            <a:pPr algn="ctr"/>
            <a:r>
              <a:rPr lang="en-US" sz="7200" b="1" dirty="0" smtClean="0">
                <a:solidFill>
                  <a:schemeClr val="accent2"/>
                </a:solidFill>
                <a:latin typeface="Garamond" panose="02020404030301010803" pitchFamily="18" charset="0"/>
              </a:rPr>
              <a:t>WE LEARNED TO ADAPT AND </a:t>
            </a:r>
            <a:br>
              <a:rPr lang="en-US" sz="7200" b="1" dirty="0" smtClean="0">
                <a:solidFill>
                  <a:schemeClr val="accent2"/>
                </a:solidFill>
                <a:latin typeface="Garamond" panose="02020404030301010803" pitchFamily="18" charset="0"/>
              </a:rPr>
            </a:br>
            <a:r>
              <a:rPr lang="en-US" sz="7200" b="1" dirty="0" smtClean="0">
                <a:solidFill>
                  <a:schemeClr val="accent2"/>
                </a:solidFill>
                <a:latin typeface="Garamond" panose="02020404030301010803" pitchFamily="18" charset="0"/>
              </a:rPr>
              <a:t>THE MINISTRY OF ABCUSA PUSHED FORWARD</a:t>
            </a:r>
            <a:endParaRPr lang="en-US" sz="7200" b="1" dirty="0">
              <a:solidFill>
                <a:schemeClr val="accent2"/>
              </a:solidFill>
              <a:latin typeface="Garamond" panose="02020404030301010803" pitchFamily="18" charset="0"/>
            </a:endParaRPr>
          </a:p>
        </p:txBody>
      </p:sp>
    </p:spTree>
    <p:extLst>
      <p:ext uri="{BB962C8B-B14F-4D97-AF65-F5344CB8AC3E}">
        <p14:creationId xmlns:p14="http://schemas.microsoft.com/office/powerpoint/2010/main" val="2472521277"/>
      </p:ext>
    </p:extLst>
  </p:cSld>
  <p:clrMapOvr>
    <a:masterClrMapping/>
  </p:clrMapOvr>
  <p:transition spd="med" advClick="0" advTm="4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BCUSA - American Baptist Churches U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714" y="259080"/>
            <a:ext cx="4143375" cy="8001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s://files.constantcontact.com/2749c22e001/be5609dc-d7fc-4c94-a1a2-2735a2321ec8.jpg?a=11344666566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32719"/>
            <a:ext cx="12192000" cy="461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010564"/>
      </p:ext>
    </p:extLst>
  </p:cSld>
  <p:clrMapOvr>
    <a:masterClrMapping/>
  </p:clrMapOvr>
  <p:transition spd="med" advClick="0" advTm="4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734" y="5537200"/>
            <a:ext cx="8596668" cy="1320800"/>
          </a:xfrm>
        </p:spPr>
        <p:txBody>
          <a:bodyPr>
            <a:normAutofit/>
          </a:bodyPr>
          <a:lstStyle/>
          <a:p>
            <a:pPr algn="ctr"/>
            <a:r>
              <a:rPr lang="en-US" dirty="0">
                <a:solidFill>
                  <a:schemeClr val="tx1"/>
                </a:solidFill>
              </a:rPr>
              <a:t>American Baptist Churches USA Survey Assesses Impact of </a:t>
            </a:r>
            <a:r>
              <a:rPr lang="en-US" dirty="0" smtClean="0">
                <a:solidFill>
                  <a:schemeClr val="tx1"/>
                </a:solidFill>
              </a:rPr>
              <a:t>COVID-19</a:t>
            </a:r>
            <a:endParaRPr lang="en-US" dirty="0">
              <a:solidFill>
                <a:schemeClr val="tx1"/>
              </a:solidFill>
            </a:endParaRPr>
          </a:p>
        </p:txBody>
      </p:sp>
      <p:pic>
        <p:nvPicPr>
          <p:cNvPr id="5" name="Picture 2" descr="ABCUSA - American Baptist Churches U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714" y="259080"/>
            <a:ext cx="4143375" cy="8001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abc-usa.org/wp-content/uploads/2019/04/pewsF-810x2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0620"/>
            <a:ext cx="12292149" cy="4478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433358"/>
      </p:ext>
    </p:extLst>
  </p:cSld>
  <p:clrMapOvr>
    <a:masterClrMapping/>
  </p:clrMapOvr>
  <p:transition spd="med" advClick="0" advTm="4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9665" y="4676503"/>
            <a:ext cx="8596668" cy="1639478"/>
          </a:xfrm>
        </p:spPr>
        <p:txBody>
          <a:bodyPr>
            <a:normAutofit fontScale="90000"/>
          </a:bodyPr>
          <a:lstStyle/>
          <a:p>
            <a:pPr algn="ctr"/>
            <a:r>
              <a:rPr lang="en-US" dirty="0">
                <a:solidFill>
                  <a:schemeClr val="tx1"/>
                </a:solidFill>
              </a:rPr>
              <a:t>ABC Creation Justice Network </a:t>
            </a:r>
            <a:r>
              <a:rPr lang="en-US" dirty="0" smtClean="0">
                <a:solidFill>
                  <a:schemeClr val="tx1"/>
                </a:solidFill>
              </a:rPr>
              <a:t/>
            </a:r>
            <a:br>
              <a:rPr lang="en-US" dirty="0" smtClean="0">
                <a:solidFill>
                  <a:schemeClr val="tx1"/>
                </a:solidFill>
              </a:rPr>
            </a:br>
            <a:r>
              <a:rPr lang="en-US" dirty="0" smtClean="0">
                <a:solidFill>
                  <a:schemeClr val="tx1"/>
                </a:solidFill>
              </a:rPr>
              <a:t>Webinar </a:t>
            </a:r>
            <a:r>
              <a:rPr lang="en-US" dirty="0">
                <a:solidFill>
                  <a:schemeClr val="tx1"/>
                </a:solidFill>
              </a:rPr>
              <a:t>Series, </a:t>
            </a:r>
            <a:r>
              <a:rPr lang="en-US" dirty="0" smtClean="0">
                <a:solidFill>
                  <a:schemeClr val="tx1"/>
                </a:solidFill>
              </a:rPr>
              <a:t/>
            </a:r>
            <a:br>
              <a:rPr lang="en-US" dirty="0" smtClean="0">
                <a:solidFill>
                  <a:schemeClr val="tx1"/>
                </a:solidFill>
              </a:rPr>
            </a:br>
            <a:r>
              <a:rPr lang="en-US" dirty="0" smtClean="0">
                <a:solidFill>
                  <a:schemeClr val="tx1"/>
                </a:solidFill>
              </a:rPr>
              <a:t>“</a:t>
            </a:r>
            <a:r>
              <a:rPr lang="en-US" dirty="0">
                <a:solidFill>
                  <a:schemeClr val="tx1"/>
                </a:solidFill>
              </a:rPr>
              <a:t>Praying with </a:t>
            </a:r>
            <a:r>
              <a:rPr lang="en-US" dirty="0" smtClean="0">
                <a:solidFill>
                  <a:schemeClr val="tx1"/>
                </a:solidFill>
              </a:rPr>
              <a:t>Creation”</a:t>
            </a:r>
            <a:r>
              <a:rPr lang="en-US" dirty="0"/>
              <a:t/>
            </a:r>
            <a:br>
              <a:rPr lang="en-US" dirty="0"/>
            </a:br>
            <a:r>
              <a:rPr lang="en-US" dirty="0"/>
              <a:t/>
            </a:r>
            <a:br>
              <a:rPr lang="en-US" dirty="0"/>
            </a:br>
            <a:endParaRPr lang="en-US" dirty="0"/>
          </a:p>
        </p:txBody>
      </p:sp>
      <p:pic>
        <p:nvPicPr>
          <p:cNvPr id="5" name="Picture 2" descr="ABCUSA - American Baptist Churches U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714" y="259080"/>
            <a:ext cx="4143375" cy="8001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www.abc-usa.org/wp-content/uploads/2019/05/cj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634" y="1291998"/>
            <a:ext cx="7419975" cy="289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838623"/>
      </p:ext>
    </p:extLst>
  </p:cSld>
  <p:clrMapOvr>
    <a:masterClrMapping/>
  </p:clrMapOvr>
  <p:transition spd="med" advClick="0" advTm="4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940526"/>
            <a:ext cx="10149840" cy="4741816"/>
          </a:xfrm>
        </p:spPr>
        <p:txBody>
          <a:bodyPr>
            <a:normAutofit/>
          </a:bodyPr>
          <a:lstStyle/>
          <a:p>
            <a:pPr algn="ctr"/>
            <a:r>
              <a:rPr lang="en-US" sz="7200" b="1" dirty="0" smtClean="0">
                <a:solidFill>
                  <a:schemeClr val="accent2"/>
                </a:solidFill>
                <a:latin typeface="Garamond" panose="02020404030301010803" pitchFamily="18" charset="0"/>
              </a:rPr>
              <a:t>WE WELCOMED NEW FRIENDS</a:t>
            </a:r>
            <a:br>
              <a:rPr lang="en-US" sz="7200" b="1" dirty="0" smtClean="0">
                <a:solidFill>
                  <a:schemeClr val="accent2"/>
                </a:solidFill>
                <a:latin typeface="Garamond" panose="02020404030301010803" pitchFamily="18" charset="0"/>
              </a:rPr>
            </a:br>
            <a:r>
              <a:rPr lang="en-US" sz="7200" b="1" dirty="0" smtClean="0">
                <a:solidFill>
                  <a:schemeClr val="accent2"/>
                </a:solidFill>
                <a:latin typeface="Garamond" panose="02020404030301010803" pitchFamily="18" charset="0"/>
              </a:rPr>
              <a:t>TO OUR NEW OFFICE</a:t>
            </a:r>
            <a:endParaRPr lang="en-US" sz="7200" b="1" dirty="0">
              <a:solidFill>
                <a:schemeClr val="accent2"/>
              </a:solidFill>
              <a:latin typeface="Garamond" panose="02020404030301010803" pitchFamily="18" charset="0"/>
            </a:endParaRPr>
          </a:p>
        </p:txBody>
      </p:sp>
    </p:spTree>
    <p:extLst>
      <p:ext uri="{BB962C8B-B14F-4D97-AF65-F5344CB8AC3E}">
        <p14:creationId xmlns:p14="http://schemas.microsoft.com/office/powerpoint/2010/main" val="345991840"/>
      </p:ext>
    </p:extLst>
  </p:cSld>
  <p:clrMapOvr>
    <a:masterClrMapping/>
  </p:clrMapOvr>
  <p:transition spd="med" advClick="0" advTm="4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734" y="5537200"/>
            <a:ext cx="8596668" cy="1320800"/>
          </a:xfrm>
        </p:spPr>
        <p:txBody>
          <a:bodyPr>
            <a:normAutofit fontScale="90000"/>
          </a:bodyPr>
          <a:lstStyle/>
          <a:p>
            <a:pPr algn="ctr"/>
            <a:r>
              <a:rPr lang="en-US" sz="4800" dirty="0" smtClean="0">
                <a:solidFill>
                  <a:schemeClr val="tx1"/>
                </a:solidFill>
              </a:rPr>
              <a:t>ABCUSA Generosity Project</a:t>
            </a:r>
            <a:r>
              <a:rPr lang="en-US" dirty="0"/>
              <a:t/>
            </a:r>
            <a:br>
              <a:rPr lang="en-US" dirty="0"/>
            </a:br>
            <a:endParaRPr lang="en-US" dirty="0"/>
          </a:p>
        </p:txBody>
      </p:sp>
      <p:pic>
        <p:nvPicPr>
          <p:cNvPr id="5" name="Picture 2" descr="ABCUSA - American Baptist Churches U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714" y="259080"/>
            <a:ext cx="4143375" cy="8001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www.abc-usa.org/wp-content/uploads/2019/04/givingwordingnotfeaturesFeatured-810x2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4425"/>
            <a:ext cx="12192000" cy="3361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986175"/>
      </p:ext>
    </p:extLst>
  </p:cSld>
  <p:clrMapOvr>
    <a:masterClrMapping/>
  </p:clrMapOvr>
  <p:transition spd="med" advClick="0" advTm="4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7048" y="5856514"/>
            <a:ext cx="8596668" cy="1320800"/>
          </a:xfrm>
        </p:spPr>
        <p:txBody>
          <a:bodyPr/>
          <a:lstStyle/>
          <a:p>
            <a:r>
              <a:rPr lang="en-US" dirty="0">
                <a:solidFill>
                  <a:schemeClr val="tx1"/>
                </a:solidFill>
              </a:rPr>
              <a:t>Anti-Racism Task Force Formation</a:t>
            </a:r>
            <a:r>
              <a:rPr lang="en-US" dirty="0"/>
              <a:t/>
            </a:r>
            <a:br>
              <a:rPr lang="en-US" dirty="0"/>
            </a:br>
            <a:endParaRPr lang="en-US" dirty="0"/>
          </a:p>
        </p:txBody>
      </p:sp>
      <p:pic>
        <p:nvPicPr>
          <p:cNvPr id="4" name="Picture 2" descr="https://www.abc-usa.org/wp-content/uploads/2020/08/Prayer-810x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986" y="1059180"/>
            <a:ext cx="771525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BCUSA - American Baptist Churches U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714" y="259080"/>
            <a:ext cx="4143375"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422591"/>
      </p:ext>
    </p:extLst>
  </p:cSld>
  <p:clrMapOvr>
    <a:masterClrMapping/>
  </p:clrMapOvr>
  <p:transition spd="med" advClick="0" advTm="4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635" y="1741713"/>
            <a:ext cx="5238205" cy="3257007"/>
          </a:xfrm>
        </p:spPr>
        <p:txBody>
          <a:bodyPr>
            <a:normAutofit fontScale="90000"/>
          </a:bodyPr>
          <a:lstStyle/>
          <a:p>
            <a:r>
              <a:rPr lang="en-US" smtClean="0">
                <a:solidFill>
                  <a:schemeClr val="tx1"/>
                </a:solidFill>
              </a:rPr>
              <a:t>Marie </a:t>
            </a:r>
            <a:r>
              <a:rPr lang="en-US" smtClean="0">
                <a:solidFill>
                  <a:schemeClr val="tx1"/>
                </a:solidFill>
              </a:rPr>
              <a:t>Onwubuariri </a:t>
            </a:r>
            <a:r>
              <a:rPr lang="en-US" dirty="0" smtClean="0">
                <a:solidFill>
                  <a:schemeClr val="tx1"/>
                </a:solidFill>
              </a:rPr>
              <a:t>called as Associate General Secretary for Mission Resource Development</a:t>
            </a:r>
            <a:r>
              <a:rPr lang="en-US" dirty="0"/>
              <a:t/>
            </a:r>
            <a:br>
              <a:rPr lang="en-US" dirty="0"/>
            </a:br>
            <a:endParaRPr lang="en-US" dirty="0"/>
          </a:p>
        </p:txBody>
      </p:sp>
      <p:pic>
        <p:nvPicPr>
          <p:cNvPr id="5" name="Picture 2" descr="ABCUSA - American Baptist Churches U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714" y="259080"/>
            <a:ext cx="4143375" cy="8001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abc-usa.org/wp-content/uploads/2020/10/MarieOnwubuariri.jpg"/>
          <p:cNvPicPr>
            <a:picLocks noChangeAspect="1" noChangeArrowheads="1"/>
          </p:cNvPicPr>
          <p:nvPr/>
        </p:nvPicPr>
        <p:blipFill rotWithShape="1">
          <a:blip r:embed="rId3">
            <a:extLst>
              <a:ext uri="{28A0092B-C50C-407E-A947-70E740481C1C}">
                <a14:useLocalDpi xmlns:a14="http://schemas.microsoft.com/office/drawing/2010/main" val="0"/>
              </a:ext>
            </a:extLst>
          </a:blip>
          <a:srcRect l="23634" t="19310" r="9485" b="712"/>
          <a:stretch/>
        </p:blipFill>
        <p:spPr bwMode="auto">
          <a:xfrm>
            <a:off x="5708468" y="0"/>
            <a:ext cx="5434150" cy="674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833677"/>
      </p:ext>
    </p:extLst>
  </p:cSld>
  <p:clrMapOvr>
    <a:masterClrMapping/>
  </p:clrMapOvr>
  <p:transition spd="med" advClick="0" advTm="4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0984" y="1274443"/>
            <a:ext cx="4846319" cy="4760597"/>
          </a:xfrm>
        </p:spPr>
        <p:txBody>
          <a:bodyPr>
            <a:normAutofit fontScale="90000"/>
          </a:bodyPr>
          <a:lstStyle/>
          <a:p>
            <a:pPr algn="ctr"/>
            <a:r>
              <a:rPr lang="en-US" sz="6000" b="1" dirty="0">
                <a:solidFill>
                  <a:schemeClr val="tx1"/>
                </a:solidFill>
              </a:rPr>
              <a:t>Golden Rule 2020: </a:t>
            </a:r>
            <a:r>
              <a:rPr lang="en-US" sz="6000" b="1" dirty="0" smtClean="0">
                <a:solidFill>
                  <a:schemeClr val="tx1"/>
                </a:solidFill>
              </a:rPr>
              <a:t/>
            </a:r>
            <a:br>
              <a:rPr lang="en-US" sz="6000" b="1" dirty="0" smtClean="0">
                <a:solidFill>
                  <a:schemeClr val="tx1"/>
                </a:solidFill>
              </a:rPr>
            </a:br>
            <a:r>
              <a:rPr lang="en-US" sz="6000" b="1" dirty="0" smtClean="0">
                <a:solidFill>
                  <a:schemeClr val="tx1"/>
                </a:solidFill>
              </a:rPr>
              <a:t>A </a:t>
            </a:r>
            <a:r>
              <a:rPr lang="en-US" sz="6000" b="1" dirty="0">
                <a:solidFill>
                  <a:schemeClr val="tx1"/>
                </a:solidFill>
              </a:rPr>
              <a:t>Call for </a:t>
            </a:r>
            <a:r>
              <a:rPr lang="en-US" sz="6000" b="1" dirty="0" smtClean="0">
                <a:solidFill>
                  <a:schemeClr val="tx1"/>
                </a:solidFill>
              </a:rPr>
              <a:t/>
            </a:r>
            <a:br>
              <a:rPr lang="en-US" sz="6000" b="1" dirty="0" smtClean="0">
                <a:solidFill>
                  <a:schemeClr val="tx1"/>
                </a:solidFill>
              </a:rPr>
            </a:br>
            <a:r>
              <a:rPr lang="en-US" sz="6000" b="1" dirty="0" smtClean="0">
                <a:solidFill>
                  <a:schemeClr val="tx1"/>
                </a:solidFill>
              </a:rPr>
              <a:t>Dignity </a:t>
            </a:r>
            <a:r>
              <a:rPr lang="en-US" sz="6000" b="1" dirty="0">
                <a:solidFill>
                  <a:schemeClr val="tx1"/>
                </a:solidFill>
              </a:rPr>
              <a:t>and Respect</a:t>
            </a:r>
            <a:r>
              <a:rPr lang="en-US" sz="6000" b="1" dirty="0"/>
              <a:t> </a:t>
            </a:r>
            <a:r>
              <a:rPr lang="en-US" dirty="0"/>
              <a:t/>
            </a:r>
            <a:br>
              <a:rPr lang="en-US" dirty="0"/>
            </a:br>
            <a:endParaRPr lang="en-US" dirty="0"/>
          </a:p>
        </p:txBody>
      </p:sp>
      <p:pic>
        <p:nvPicPr>
          <p:cNvPr id="5" name="Picture 2" descr="ABCUSA - American Baptist Churches U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714" y="259080"/>
            <a:ext cx="4143375" cy="8001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files.constantcontact.com/2749c22e001/2698c1c0-4f65-44c1-ad8c-bde0a21fa8f5.jpg?a=11347809836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5657"/>
            <a:ext cx="5865223" cy="5525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24511"/>
      </p:ext>
    </p:extLst>
  </p:cSld>
  <p:clrMapOvr>
    <a:masterClrMapping/>
  </p:clrMapOvr>
  <p:transition spd="med" advClick="0" advTm="4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BCUSA - American Baptist Churches U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714" y="259080"/>
            <a:ext cx="4143375" cy="8001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43" y="1248115"/>
            <a:ext cx="12148457" cy="5328422"/>
          </a:xfrm>
          <a:prstGeom prst="rect">
            <a:avLst/>
          </a:prstGeom>
        </p:spPr>
      </p:pic>
      <p:sp>
        <p:nvSpPr>
          <p:cNvPr id="2" name="Title 1"/>
          <p:cNvSpPr>
            <a:spLocks noGrp="1"/>
          </p:cNvSpPr>
          <p:nvPr>
            <p:ph type="title"/>
          </p:nvPr>
        </p:nvSpPr>
        <p:spPr>
          <a:xfrm>
            <a:off x="6877712" y="5444672"/>
            <a:ext cx="3859956" cy="1320800"/>
          </a:xfrm>
        </p:spPr>
        <p:txBody>
          <a:bodyPr>
            <a:normAutofit fontScale="90000"/>
          </a:bodyPr>
          <a:lstStyle/>
          <a:p>
            <a:r>
              <a:rPr lang="en-US" dirty="0" smtClean="0">
                <a:solidFill>
                  <a:schemeClr val="bg1"/>
                </a:solidFill>
              </a:rPr>
              <a:t>NLC RETIRING</a:t>
            </a:r>
            <a:br>
              <a:rPr lang="en-US" dirty="0" smtClean="0">
                <a:solidFill>
                  <a:schemeClr val="bg1"/>
                </a:solidFill>
              </a:rPr>
            </a:br>
            <a:r>
              <a:rPr lang="en-US" dirty="0" smtClean="0">
                <a:solidFill>
                  <a:schemeClr val="bg1"/>
                </a:solidFill>
              </a:rPr>
              <a:t> EXECUTIVES EVENT</a:t>
            </a:r>
            <a:r>
              <a:rPr lang="en-US" dirty="0"/>
              <a:t/>
            </a:r>
            <a:br>
              <a:rPr lang="en-US" dirty="0"/>
            </a:br>
            <a:endParaRPr lang="en-US" dirty="0"/>
          </a:p>
        </p:txBody>
      </p:sp>
    </p:spTree>
    <p:extLst>
      <p:ext uri="{BB962C8B-B14F-4D97-AF65-F5344CB8AC3E}">
        <p14:creationId xmlns:p14="http://schemas.microsoft.com/office/powerpoint/2010/main" val="3420831953"/>
      </p:ext>
    </p:extLst>
  </p:cSld>
  <p:clrMapOvr>
    <a:masterClrMapping/>
  </p:clrMapOvr>
  <p:transition spd="med" advClick="0" advTm="4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BCUSA - American Baptist Churches U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714" y="259080"/>
            <a:ext cx="4143375" cy="8001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abc-usa.org/wp-content/uploads/2020/12/CJC_convos_pic-810x4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9180"/>
            <a:ext cx="12192000" cy="5798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558220"/>
      </p:ext>
    </p:extLst>
  </p:cSld>
  <p:clrMapOvr>
    <a:masterClrMapping/>
  </p:clrMapOvr>
  <p:transition spd="med" advClick="0" advTm="4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BCUSA - American Baptist Churches U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714" y="259080"/>
            <a:ext cx="4143375" cy="8001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files.constantcontact.com/2749c22e001/a4737c8a-4a36-473b-8854-cd57f2df9358.jpg?a=11347809836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7097"/>
            <a:ext cx="12192001" cy="5590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289589"/>
      </p:ext>
    </p:extLst>
  </p:cSld>
  <p:clrMapOvr>
    <a:masterClrMapping/>
  </p:clrMapOvr>
  <p:transition spd="med" advClick="0" advTm="4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https://www.abc-usa.org/wp-content/uploads/2020/10/cmwrrr-Logo-nodates-810x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496" y="906054"/>
            <a:ext cx="7715250" cy="47625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360787" y="4916714"/>
            <a:ext cx="8596668" cy="1320800"/>
          </a:xfrm>
        </p:spPr>
        <p:txBody>
          <a:bodyPr/>
          <a:lstStyle/>
          <a:p>
            <a:pPr algn="ctr"/>
            <a:r>
              <a:rPr lang="en-US" dirty="0"/>
              <a:t> </a:t>
            </a:r>
            <a:r>
              <a:rPr lang="en-US" b="1" dirty="0">
                <a:solidFill>
                  <a:schemeClr val="tx1"/>
                </a:solidFill>
              </a:rPr>
              <a:t>June 15-18, 2022</a:t>
            </a:r>
            <a:r>
              <a:rPr lang="en-US" dirty="0"/>
              <a:t/>
            </a:r>
            <a:br>
              <a:rPr lang="en-US" dirty="0"/>
            </a:br>
            <a:endParaRPr lang="en-US" dirty="0"/>
          </a:p>
        </p:txBody>
      </p:sp>
      <p:pic>
        <p:nvPicPr>
          <p:cNvPr id="5" name="Picture 2" descr="ABCUSA - American Baptist Churches U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714" y="259080"/>
            <a:ext cx="4143375"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93423"/>
      </p:ext>
    </p:extLst>
  </p:cSld>
  <p:clrMapOvr>
    <a:masterClrMapping/>
  </p:clrMapOvr>
  <p:transition spd="med" advClick="0" advTm="4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270" y="705393"/>
            <a:ext cx="8963055" cy="5747657"/>
          </a:xfrm>
        </p:spPr>
        <p:txBody>
          <a:bodyPr>
            <a:noAutofit/>
          </a:bodyPr>
          <a:lstStyle/>
          <a:p>
            <a:pPr algn="ctr"/>
            <a:r>
              <a:rPr lang="en-US" sz="7200" b="1" dirty="0" smtClean="0">
                <a:solidFill>
                  <a:schemeClr val="accent2"/>
                </a:solidFill>
                <a:latin typeface="Garamond" panose="02020404030301010803" pitchFamily="18" charset="0"/>
              </a:rPr>
              <a:t>AND THROUGH </a:t>
            </a:r>
            <a:br>
              <a:rPr lang="en-US" sz="7200" b="1" dirty="0" smtClean="0">
                <a:solidFill>
                  <a:schemeClr val="accent2"/>
                </a:solidFill>
                <a:latin typeface="Garamond" panose="02020404030301010803" pitchFamily="18" charset="0"/>
              </a:rPr>
            </a:br>
            <a:r>
              <a:rPr lang="en-US" sz="7200" b="1" dirty="0" smtClean="0">
                <a:solidFill>
                  <a:schemeClr val="accent2"/>
                </a:solidFill>
                <a:latin typeface="Garamond" panose="02020404030301010803" pitchFamily="18" charset="0"/>
              </a:rPr>
              <a:t>IT ALL… </a:t>
            </a:r>
            <a:br>
              <a:rPr lang="en-US" sz="7200" b="1" dirty="0" smtClean="0">
                <a:solidFill>
                  <a:schemeClr val="accent2"/>
                </a:solidFill>
                <a:latin typeface="Garamond" panose="02020404030301010803" pitchFamily="18" charset="0"/>
              </a:rPr>
            </a:br>
            <a:r>
              <a:rPr lang="en-US" sz="7200" b="1" dirty="0" smtClean="0">
                <a:solidFill>
                  <a:schemeClr val="accent2"/>
                </a:solidFill>
                <a:latin typeface="Garamond" panose="02020404030301010803" pitchFamily="18" charset="0"/>
              </a:rPr>
              <a:t/>
            </a:r>
            <a:br>
              <a:rPr lang="en-US" sz="7200" b="1" dirty="0" smtClean="0">
                <a:solidFill>
                  <a:schemeClr val="accent2"/>
                </a:solidFill>
                <a:latin typeface="Garamond" panose="02020404030301010803" pitchFamily="18" charset="0"/>
              </a:rPr>
            </a:br>
            <a:r>
              <a:rPr lang="en-US" sz="7200" b="1" smtClean="0">
                <a:solidFill>
                  <a:schemeClr val="accent2"/>
                </a:solidFill>
                <a:latin typeface="Garamond" panose="02020404030301010803" pitchFamily="18" charset="0"/>
              </a:rPr>
              <a:t>WE PERSEVERED</a:t>
            </a:r>
            <a:endParaRPr lang="en-US" sz="7200" b="1" dirty="0">
              <a:solidFill>
                <a:schemeClr val="accent2"/>
              </a:solidFill>
              <a:latin typeface="Garamond" panose="02020404030301010803" pitchFamily="18" charset="0"/>
            </a:endParaRPr>
          </a:p>
        </p:txBody>
      </p:sp>
    </p:spTree>
    <p:extLst>
      <p:ext uri="{BB962C8B-B14F-4D97-AF65-F5344CB8AC3E}">
        <p14:creationId xmlns:p14="http://schemas.microsoft.com/office/powerpoint/2010/main" val="1581734110"/>
      </p:ext>
    </p:extLst>
  </p:cSld>
  <p:clrMapOvr>
    <a:masterClrMapping/>
  </p:clrMapOvr>
  <p:transition spd="med" advClick="0" advTm="4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20402522">
            <a:off x="220135" y="315403"/>
            <a:ext cx="2961654" cy="1323439"/>
          </a:xfrm>
          <a:prstGeom prst="rect">
            <a:avLst/>
          </a:prstGeom>
          <a:noFill/>
        </p:spPr>
        <p:txBody>
          <a:bodyPr wrap="square" rtlCol="0">
            <a:spAutoFit/>
          </a:bodyPr>
          <a:lstStyle/>
          <a:p>
            <a:r>
              <a:rPr lang="en-US" sz="4000" dirty="0" smtClean="0">
                <a:solidFill>
                  <a:srgbClr val="002060"/>
                </a:solidFill>
              </a:rPr>
              <a:t>Jeff and Kandy</a:t>
            </a:r>
            <a:endParaRPr lang="en-US" sz="4000" dirty="0">
              <a:solidFill>
                <a:srgbClr val="002060"/>
              </a:solidFill>
            </a:endParaRPr>
          </a:p>
        </p:txBody>
      </p:sp>
      <p:pic>
        <p:nvPicPr>
          <p:cNvPr id="1026" name="33A36FA6-0C97-4F0E-85F2-3EB6B32F20E3" descr="33A36FA6-0C97-4F0E-85F2-3EB6B32F20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772" y="0"/>
            <a:ext cx="596822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709833"/>
      </p:ext>
    </p:extLst>
  </p:cSld>
  <p:clrMapOvr>
    <a:masterClrMapping/>
  </p:clrMapOvr>
  <p:transition spd="med" advClick="0" advTm="4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146647" y="848222"/>
            <a:ext cx="6868319" cy="5151238"/>
          </a:xfrm>
        </p:spPr>
      </p:pic>
    </p:spTree>
    <p:extLst>
      <p:ext uri="{BB962C8B-B14F-4D97-AF65-F5344CB8AC3E}">
        <p14:creationId xmlns:p14="http://schemas.microsoft.com/office/powerpoint/2010/main" val="1732631976"/>
      </p:ext>
    </p:extLst>
  </p:cSld>
  <p:clrMapOvr>
    <a:masterClrMapping/>
  </p:clrMapOvr>
  <p:transition spd="med" advClick="0" advTm="4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65A9162F-B4E0-4191-9295-B12DA75A1022" descr="65A9162F-B4E0-4191-9295-B12DA75A1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1942" y="143691"/>
            <a:ext cx="6204857" cy="658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6308785"/>
      </p:ext>
    </p:extLst>
  </p:cSld>
  <p:clrMapOvr>
    <a:masterClrMapping/>
  </p:clrMapOvr>
  <p:transition spd="med" advClick="0" advTm="4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896292" y="852809"/>
            <a:ext cx="6857999" cy="5152383"/>
          </a:xfrm>
          <a:prstGeom prst="rect">
            <a:avLst/>
          </a:prstGeom>
        </p:spPr>
      </p:pic>
      <p:sp>
        <p:nvSpPr>
          <p:cNvPr id="3" name="TextBox 2"/>
          <p:cNvSpPr txBox="1"/>
          <p:nvPr/>
        </p:nvSpPr>
        <p:spPr>
          <a:xfrm rot="20402522">
            <a:off x="220135" y="623179"/>
            <a:ext cx="2961654" cy="707886"/>
          </a:xfrm>
          <a:prstGeom prst="rect">
            <a:avLst/>
          </a:prstGeom>
          <a:noFill/>
        </p:spPr>
        <p:txBody>
          <a:bodyPr wrap="square" rtlCol="0">
            <a:spAutoFit/>
          </a:bodyPr>
          <a:lstStyle/>
          <a:p>
            <a:r>
              <a:rPr lang="en-US" sz="4000" dirty="0" smtClean="0">
                <a:solidFill>
                  <a:srgbClr val="002060"/>
                </a:solidFill>
              </a:rPr>
              <a:t>Rebecca</a:t>
            </a:r>
            <a:endParaRPr lang="en-US" sz="4000" dirty="0">
              <a:solidFill>
                <a:srgbClr val="002060"/>
              </a:solidFill>
            </a:endParaRPr>
          </a:p>
        </p:txBody>
      </p:sp>
    </p:spTree>
    <p:extLst>
      <p:ext uri="{BB962C8B-B14F-4D97-AF65-F5344CB8AC3E}">
        <p14:creationId xmlns:p14="http://schemas.microsoft.com/office/powerpoint/2010/main" val="785548572"/>
      </p:ext>
    </p:extLst>
  </p:cSld>
  <p:clrMapOvr>
    <a:masterClrMapping/>
  </p:clrMapOvr>
  <p:transition spd="med" advClick="0" advTm="4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6A7A46B0-DEDD-4F3C-AA1F-63AC7631E1AE" descr="6A7A46B0-DEDD-4F3C-AA1F-63AC7631E1A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740" y="-182880"/>
            <a:ext cx="6137775" cy="704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rot="20402522">
            <a:off x="300819" y="663520"/>
            <a:ext cx="2961654" cy="707886"/>
          </a:xfrm>
          <a:prstGeom prst="rect">
            <a:avLst/>
          </a:prstGeom>
          <a:noFill/>
        </p:spPr>
        <p:txBody>
          <a:bodyPr wrap="square" rtlCol="0">
            <a:spAutoFit/>
          </a:bodyPr>
          <a:lstStyle/>
          <a:p>
            <a:r>
              <a:rPr lang="en-US" sz="4000" dirty="0" smtClean="0">
                <a:solidFill>
                  <a:srgbClr val="002060"/>
                </a:solidFill>
              </a:rPr>
              <a:t>Geri</a:t>
            </a:r>
            <a:endParaRPr lang="en-US" sz="4000" dirty="0">
              <a:solidFill>
                <a:srgbClr val="002060"/>
              </a:solidFill>
            </a:endParaRPr>
          </a:p>
        </p:txBody>
      </p:sp>
    </p:spTree>
    <p:extLst>
      <p:ext uri="{BB962C8B-B14F-4D97-AF65-F5344CB8AC3E}">
        <p14:creationId xmlns:p14="http://schemas.microsoft.com/office/powerpoint/2010/main" val="3969318974"/>
      </p:ext>
    </p:extLst>
  </p:cSld>
  <p:clrMapOvr>
    <a:masterClrMapping/>
  </p:clrMapOvr>
  <p:transition spd="med" advClick="0" advTm="4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4955" y="480640"/>
            <a:ext cx="2961654" cy="1938992"/>
          </a:xfrm>
          <a:prstGeom prst="rect">
            <a:avLst/>
          </a:prstGeom>
          <a:noFill/>
        </p:spPr>
        <p:txBody>
          <a:bodyPr wrap="square" rtlCol="0">
            <a:spAutoFit/>
          </a:bodyPr>
          <a:lstStyle/>
          <a:p>
            <a:r>
              <a:rPr lang="en-US" sz="4000" dirty="0" smtClean="0">
                <a:solidFill>
                  <a:srgbClr val="002060"/>
                </a:solidFill>
              </a:rPr>
              <a:t>Geri’s 2020 Family memories</a:t>
            </a:r>
            <a:endParaRPr lang="en-US" sz="4000" dirty="0">
              <a:solidFill>
                <a:srgbClr val="002060"/>
              </a:solidFill>
            </a:endParaRPr>
          </a:p>
        </p:txBody>
      </p:sp>
      <p:sp>
        <p:nvSpPr>
          <p:cNvPr id="5" name="Rectangle 4"/>
          <p:cNvSpPr/>
          <p:nvPr/>
        </p:nvSpPr>
        <p:spPr>
          <a:xfrm>
            <a:off x="744954" y="2878863"/>
            <a:ext cx="4284245" cy="3299868"/>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marL="0" marR="0" algn="ctr">
              <a:spcBef>
                <a:spcPts val="0"/>
              </a:spcBef>
              <a:spcAft>
                <a:spcPts val="0"/>
              </a:spcAft>
            </a:pPr>
            <a:r>
              <a:rPr lang="en-US" sz="1200" b="1">
                <a:effectLst/>
                <a:ea typeface="DengXian"/>
                <a:cs typeface="Arial" panose="020B0604020202020204" pitchFamily="34" charset="0"/>
              </a:rPr>
              <a:t>Loss of Sister-in-Law ARLYS</a:t>
            </a:r>
            <a:endParaRPr lang="en-US" sz="1100">
              <a:effectLst/>
              <a:ea typeface="DengXian"/>
              <a:cs typeface="Arial" panose="020B0604020202020204" pitchFamily="34" charset="0"/>
            </a:endParaRPr>
          </a:p>
          <a:p>
            <a:pPr marL="0" marR="0" algn="ctr">
              <a:spcBef>
                <a:spcPts val="0"/>
              </a:spcBef>
              <a:spcAft>
                <a:spcPts val="0"/>
              </a:spcAft>
            </a:pPr>
            <a:r>
              <a:rPr lang="en-US" sz="1200" b="1">
                <a:effectLst/>
                <a:ea typeface="DengXian"/>
                <a:cs typeface="Arial" panose="020B0604020202020204" pitchFamily="34" charset="0"/>
              </a:rPr>
              <a:t>Brother MARK in Nursing Home</a:t>
            </a:r>
            <a:endParaRPr lang="en-US" sz="1100">
              <a:effectLst/>
              <a:ea typeface="DengXian"/>
              <a:cs typeface="Arial" panose="020B0604020202020204" pitchFamily="34" charset="0"/>
            </a:endParaRPr>
          </a:p>
        </p:txBody>
      </p:sp>
      <p:sp>
        <p:nvSpPr>
          <p:cNvPr id="6" name="Rectangle 5"/>
          <p:cNvSpPr/>
          <p:nvPr/>
        </p:nvSpPr>
        <p:spPr>
          <a:xfrm>
            <a:off x="5976121" y="673962"/>
            <a:ext cx="4552542" cy="3911101"/>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marL="0" marR="0" algn="ctr">
              <a:lnSpc>
                <a:spcPct val="107000"/>
              </a:lnSpc>
              <a:spcBef>
                <a:spcPts val="0"/>
              </a:spcBef>
              <a:spcAft>
                <a:spcPts val="800"/>
              </a:spcAft>
            </a:pPr>
            <a:r>
              <a:rPr lang="en-US" sz="1200" b="1">
                <a:effectLst/>
                <a:ea typeface="DengXian"/>
                <a:cs typeface="Arial" panose="020B0604020202020204" pitchFamily="34" charset="0"/>
              </a:rPr>
              <a:t>Mother-in-Law’s Health Issues</a:t>
            </a:r>
            <a:endParaRPr lang="en-US" sz="1100">
              <a:effectLst/>
              <a:ea typeface="DengXian"/>
              <a:cs typeface="Arial" panose="020B0604020202020204" pitchFamily="34" charset="0"/>
            </a:endParaRPr>
          </a:p>
        </p:txBody>
      </p:sp>
    </p:spTree>
    <p:extLst>
      <p:ext uri="{BB962C8B-B14F-4D97-AF65-F5344CB8AC3E}">
        <p14:creationId xmlns:p14="http://schemas.microsoft.com/office/powerpoint/2010/main" val="1560457481"/>
      </p:ext>
    </p:extLst>
  </p:cSld>
  <p:clrMapOvr>
    <a:masterClrMapping/>
  </p:clrMapOvr>
  <p:transition spd="med" advClick="0" advTm="4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6139543"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marL="0" marR="0" algn="ctr">
              <a:lnSpc>
                <a:spcPct val="107000"/>
              </a:lnSpc>
              <a:spcBef>
                <a:spcPts val="0"/>
              </a:spcBef>
              <a:spcAft>
                <a:spcPts val="800"/>
              </a:spcAft>
            </a:pPr>
            <a:r>
              <a:rPr lang="en-US" sz="1200" b="1">
                <a:effectLst/>
                <a:ea typeface="DengXian"/>
                <a:cs typeface="Arial" panose="020B0604020202020204" pitchFamily="34" charset="0"/>
              </a:rPr>
              <a:t>Before Invisalign</a:t>
            </a:r>
            <a:endParaRPr lang="en-US" sz="1100">
              <a:effectLst/>
              <a:ea typeface="DengXian"/>
              <a:cs typeface="Arial" panose="020B0604020202020204" pitchFamily="34" charset="0"/>
            </a:endParaRPr>
          </a:p>
        </p:txBody>
      </p:sp>
      <p:sp>
        <p:nvSpPr>
          <p:cNvPr id="8" name="Rectangle 7"/>
          <p:cNvSpPr/>
          <p:nvPr/>
        </p:nvSpPr>
        <p:spPr>
          <a:xfrm>
            <a:off x="6139543" y="0"/>
            <a:ext cx="6052457" cy="6858000"/>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marL="0" marR="0" algn="ctr">
              <a:lnSpc>
                <a:spcPct val="107000"/>
              </a:lnSpc>
              <a:spcBef>
                <a:spcPts val="0"/>
              </a:spcBef>
              <a:spcAft>
                <a:spcPts val="800"/>
              </a:spcAft>
            </a:pPr>
            <a:r>
              <a:rPr lang="en-US" sz="1200" b="1">
                <a:effectLst/>
                <a:ea typeface="DengXian"/>
                <a:cs typeface="Arial" panose="020B0604020202020204" pitchFamily="34" charset="0"/>
              </a:rPr>
              <a:t>After Invisalign</a:t>
            </a:r>
            <a:endParaRPr lang="en-US" sz="1100">
              <a:effectLst/>
              <a:ea typeface="DengXian"/>
              <a:cs typeface="Arial" panose="020B0604020202020204" pitchFamily="34" charset="0"/>
            </a:endParaRPr>
          </a:p>
        </p:txBody>
      </p:sp>
    </p:spTree>
    <p:extLst>
      <p:ext uri="{BB962C8B-B14F-4D97-AF65-F5344CB8AC3E}">
        <p14:creationId xmlns:p14="http://schemas.microsoft.com/office/powerpoint/2010/main" val="1877537700"/>
      </p:ext>
    </p:extLst>
  </p:cSld>
  <p:clrMapOvr>
    <a:masterClrMapping/>
  </p:clrMapOvr>
  <p:transition spd="med" advClick="0" advTm="4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50D53AB6-5224-4ECB-A395-102B69D91FAF" descr="50D53AB6-5224-4ECB-A395-102B69D91FA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837" y="1402490"/>
            <a:ext cx="9753601"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rot="20402522">
            <a:off x="222442" y="114880"/>
            <a:ext cx="2961654" cy="707886"/>
          </a:xfrm>
          <a:prstGeom prst="rect">
            <a:avLst/>
          </a:prstGeom>
          <a:noFill/>
        </p:spPr>
        <p:txBody>
          <a:bodyPr wrap="square" rtlCol="0">
            <a:spAutoFit/>
          </a:bodyPr>
          <a:lstStyle/>
          <a:p>
            <a:r>
              <a:rPr lang="en-US" sz="4000" dirty="0" smtClean="0">
                <a:solidFill>
                  <a:srgbClr val="002060"/>
                </a:solidFill>
              </a:rPr>
              <a:t>Diane</a:t>
            </a:r>
            <a:endParaRPr lang="en-US" sz="4000" dirty="0">
              <a:solidFill>
                <a:srgbClr val="002060"/>
              </a:solidFill>
            </a:endParaRPr>
          </a:p>
        </p:txBody>
      </p:sp>
    </p:spTree>
    <p:extLst>
      <p:ext uri="{BB962C8B-B14F-4D97-AF65-F5344CB8AC3E}">
        <p14:creationId xmlns:p14="http://schemas.microsoft.com/office/powerpoint/2010/main" val="3399742330"/>
      </p:ext>
    </p:extLst>
  </p:cSld>
  <p:clrMapOvr>
    <a:masterClrMapping/>
  </p:clrMapOvr>
  <p:transition spd="med" advClick="0" advTm="4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20402522">
            <a:off x="222442" y="114880"/>
            <a:ext cx="2961654" cy="707886"/>
          </a:xfrm>
          <a:prstGeom prst="rect">
            <a:avLst/>
          </a:prstGeom>
          <a:noFill/>
        </p:spPr>
        <p:txBody>
          <a:bodyPr wrap="square" rtlCol="0">
            <a:spAutoFit/>
          </a:bodyPr>
          <a:lstStyle/>
          <a:p>
            <a:r>
              <a:rPr lang="en-US" sz="4000" dirty="0" smtClean="0">
                <a:solidFill>
                  <a:srgbClr val="002060"/>
                </a:solidFill>
              </a:rPr>
              <a:t>Tina</a:t>
            </a:r>
            <a:endParaRPr lang="en-US" sz="4000" dirty="0">
              <a:solidFill>
                <a:srgbClr val="002060"/>
              </a:solidFill>
            </a:endParaRPr>
          </a:p>
        </p:txBody>
      </p:sp>
      <p:pic>
        <p:nvPicPr>
          <p:cNvPr id="5122" name="b963ae27-c76d-4d7b-a2ec-401fa80ed6c9" descr="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342" y="0"/>
            <a:ext cx="682965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4858179"/>
      </p:ext>
    </p:extLst>
  </p:cSld>
  <p:clrMapOvr>
    <a:masterClrMapping/>
  </p:clrMapOvr>
  <p:transition spd="med" advClick="0" advTm="40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537" y="0"/>
            <a:ext cx="9144000" cy="6074229"/>
          </a:xfrm>
          <a:prstGeom prst="rect">
            <a:avLst/>
          </a:prstGeom>
        </p:spPr>
      </p:pic>
      <p:sp>
        <p:nvSpPr>
          <p:cNvPr id="2" name="TextBox 1"/>
          <p:cNvSpPr txBox="1"/>
          <p:nvPr/>
        </p:nvSpPr>
        <p:spPr>
          <a:xfrm>
            <a:off x="2503714" y="6139544"/>
            <a:ext cx="6165668" cy="646331"/>
          </a:xfrm>
          <a:prstGeom prst="rect">
            <a:avLst/>
          </a:prstGeom>
          <a:noFill/>
        </p:spPr>
        <p:txBody>
          <a:bodyPr wrap="square" rtlCol="0">
            <a:spAutoFit/>
          </a:bodyPr>
          <a:lstStyle/>
          <a:p>
            <a:r>
              <a:rPr lang="en-US" sz="3600" dirty="0" smtClean="0">
                <a:solidFill>
                  <a:srgbClr val="002060"/>
                </a:solidFill>
              </a:rPr>
              <a:t>Tina Kiernan and Family</a:t>
            </a:r>
            <a:endParaRPr lang="en-US" sz="3600" dirty="0">
              <a:solidFill>
                <a:srgbClr val="002060"/>
              </a:solidFill>
            </a:endParaRPr>
          </a:p>
        </p:txBody>
      </p:sp>
    </p:spTree>
    <p:extLst>
      <p:ext uri="{BB962C8B-B14F-4D97-AF65-F5344CB8AC3E}">
        <p14:creationId xmlns:p14="http://schemas.microsoft.com/office/powerpoint/2010/main" val="2449639765"/>
      </p:ext>
    </p:extLst>
  </p:cSld>
  <p:clrMapOvr>
    <a:masterClrMapping/>
  </p:clrMapOvr>
  <p:transition spd="med" advClick="0" advTm="4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4014304663"/>
      </p:ext>
    </p:extLst>
  </p:cSld>
  <p:clrMapOvr>
    <a:masterClrMapping/>
  </p:clrMapOvr>
  <p:transition spd="med" advClick="0" advTm="400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4561" y="0"/>
            <a:ext cx="5708468" cy="6858000"/>
          </a:xfrm>
          <a:prstGeom prst="rect">
            <a:avLst/>
          </a:prstGeom>
        </p:spPr>
      </p:pic>
      <p:sp>
        <p:nvSpPr>
          <p:cNvPr id="3" name="TextBox 2"/>
          <p:cNvSpPr txBox="1"/>
          <p:nvPr/>
        </p:nvSpPr>
        <p:spPr>
          <a:xfrm rot="20402522">
            <a:off x="300819" y="663520"/>
            <a:ext cx="2961654" cy="707886"/>
          </a:xfrm>
          <a:prstGeom prst="rect">
            <a:avLst/>
          </a:prstGeom>
          <a:noFill/>
        </p:spPr>
        <p:txBody>
          <a:bodyPr wrap="square" rtlCol="0">
            <a:spAutoFit/>
          </a:bodyPr>
          <a:lstStyle/>
          <a:p>
            <a:r>
              <a:rPr lang="en-US" sz="4000" dirty="0" smtClean="0">
                <a:solidFill>
                  <a:srgbClr val="002060"/>
                </a:solidFill>
              </a:rPr>
              <a:t>Bob</a:t>
            </a:r>
            <a:endParaRPr lang="en-US" sz="4000" dirty="0">
              <a:solidFill>
                <a:srgbClr val="002060"/>
              </a:solidFill>
            </a:endParaRPr>
          </a:p>
        </p:txBody>
      </p:sp>
    </p:spTree>
    <p:extLst>
      <p:ext uri="{BB962C8B-B14F-4D97-AF65-F5344CB8AC3E}">
        <p14:creationId xmlns:p14="http://schemas.microsoft.com/office/powerpoint/2010/main" val="2845248965"/>
      </p:ext>
    </p:extLst>
  </p:cSld>
  <p:clrMapOvr>
    <a:masterClrMapping/>
  </p:clrMapOvr>
  <p:transition spd="med" advClick="0" advTm="4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9451" y="0"/>
            <a:ext cx="9274002" cy="6955502"/>
          </a:xfrm>
        </p:spPr>
      </p:pic>
    </p:spTree>
    <p:extLst>
      <p:ext uri="{BB962C8B-B14F-4D97-AF65-F5344CB8AC3E}">
        <p14:creationId xmlns:p14="http://schemas.microsoft.com/office/powerpoint/2010/main" val="1297126624"/>
      </p:ext>
    </p:extLst>
  </p:cSld>
  <p:clrMapOvr>
    <a:masterClrMapping/>
  </p:clrMapOvr>
  <p:transition spd="med" advClick="0" advTm="4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1646" y="745127"/>
            <a:ext cx="6696075" cy="5524500"/>
          </a:xfrm>
          <a:prstGeom prst="rect">
            <a:avLst/>
          </a:prstGeom>
        </p:spPr>
      </p:pic>
      <p:sp>
        <p:nvSpPr>
          <p:cNvPr id="3" name="TextBox 2"/>
          <p:cNvSpPr txBox="1"/>
          <p:nvPr/>
        </p:nvSpPr>
        <p:spPr>
          <a:xfrm rot="20402522">
            <a:off x="300819" y="663520"/>
            <a:ext cx="2961654" cy="707886"/>
          </a:xfrm>
          <a:prstGeom prst="rect">
            <a:avLst/>
          </a:prstGeom>
          <a:noFill/>
        </p:spPr>
        <p:txBody>
          <a:bodyPr wrap="square" rtlCol="0">
            <a:spAutoFit/>
          </a:bodyPr>
          <a:lstStyle/>
          <a:p>
            <a:r>
              <a:rPr lang="en-US" sz="4000" dirty="0" smtClean="0">
                <a:solidFill>
                  <a:srgbClr val="002060"/>
                </a:solidFill>
              </a:rPr>
              <a:t>???</a:t>
            </a:r>
            <a:endParaRPr lang="en-US" sz="4000" dirty="0">
              <a:solidFill>
                <a:srgbClr val="002060"/>
              </a:solidFill>
            </a:endParaRPr>
          </a:p>
        </p:txBody>
      </p:sp>
    </p:spTree>
    <p:extLst>
      <p:ext uri="{BB962C8B-B14F-4D97-AF65-F5344CB8AC3E}">
        <p14:creationId xmlns:p14="http://schemas.microsoft.com/office/powerpoint/2010/main" val="1124479759"/>
      </p:ext>
    </p:extLst>
  </p:cSld>
  <p:clrMapOvr>
    <a:masterClrMapping/>
  </p:clrMapOvr>
  <p:transition spd="med" advClick="0" advTm="400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20402522">
            <a:off x="300819" y="611268"/>
            <a:ext cx="2961654" cy="707886"/>
          </a:xfrm>
          <a:prstGeom prst="rect">
            <a:avLst/>
          </a:prstGeom>
          <a:noFill/>
        </p:spPr>
        <p:txBody>
          <a:bodyPr wrap="square" rtlCol="0">
            <a:spAutoFit/>
          </a:bodyPr>
          <a:lstStyle/>
          <a:p>
            <a:r>
              <a:rPr lang="en-US" sz="4000" dirty="0" smtClean="0">
                <a:solidFill>
                  <a:srgbClr val="002060"/>
                </a:solidFill>
              </a:rPr>
              <a:t>Donna</a:t>
            </a:r>
            <a:endParaRPr lang="en-US" sz="4000" dirty="0">
              <a:solidFill>
                <a:srgbClr val="002060"/>
              </a:solidFill>
            </a:endParaRPr>
          </a:p>
        </p:txBody>
      </p:sp>
      <p:pic>
        <p:nvPicPr>
          <p:cNvPr id="2050" name="Picture 2"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7779" y="0"/>
            <a:ext cx="647441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2486200"/>
      </p:ext>
    </p:extLst>
  </p:cSld>
  <p:clrMapOvr>
    <a:masterClrMapping/>
  </p:clrMapOvr>
  <p:transition spd="med" advClick="0" advTm="400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d-9CDF32C7-5611-4A63-AF48-266218C4AF13" descr="Image.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8333" y="0"/>
            <a:ext cx="665972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rot="20402522">
            <a:off x="300819" y="663520"/>
            <a:ext cx="2961654" cy="707886"/>
          </a:xfrm>
          <a:prstGeom prst="rect">
            <a:avLst/>
          </a:prstGeom>
          <a:noFill/>
        </p:spPr>
        <p:txBody>
          <a:bodyPr wrap="square" rtlCol="0">
            <a:spAutoFit/>
          </a:bodyPr>
          <a:lstStyle/>
          <a:p>
            <a:r>
              <a:rPr lang="en-US" sz="4000" dirty="0" err="1" smtClean="0">
                <a:solidFill>
                  <a:srgbClr val="002060"/>
                </a:solidFill>
              </a:rPr>
              <a:t>Sharese</a:t>
            </a:r>
            <a:endParaRPr lang="en-US" sz="4000" dirty="0">
              <a:solidFill>
                <a:srgbClr val="002060"/>
              </a:solidFill>
            </a:endParaRPr>
          </a:p>
        </p:txBody>
      </p:sp>
    </p:spTree>
    <p:extLst>
      <p:ext uri="{BB962C8B-B14F-4D97-AF65-F5344CB8AC3E}">
        <p14:creationId xmlns:p14="http://schemas.microsoft.com/office/powerpoint/2010/main" val="1702092465"/>
      </p:ext>
    </p:extLst>
  </p:cSld>
  <p:clrMapOvr>
    <a:masterClrMapping/>
  </p:clrMapOvr>
  <p:transition spd="med" advClick="0" advTm="400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20402522">
            <a:off x="220135" y="623179"/>
            <a:ext cx="2961654" cy="707886"/>
          </a:xfrm>
          <a:prstGeom prst="rect">
            <a:avLst/>
          </a:prstGeom>
          <a:noFill/>
        </p:spPr>
        <p:txBody>
          <a:bodyPr wrap="square" rtlCol="0">
            <a:spAutoFit/>
          </a:bodyPr>
          <a:lstStyle/>
          <a:p>
            <a:r>
              <a:rPr lang="en-US" sz="4000" dirty="0" smtClean="0">
                <a:solidFill>
                  <a:srgbClr val="002060"/>
                </a:solidFill>
              </a:rPr>
              <a:t>Bridget</a:t>
            </a:r>
            <a:endParaRPr lang="en-US" sz="4000" dirty="0">
              <a:solidFill>
                <a:srgbClr val="002060"/>
              </a:solidFill>
            </a:endParaRPr>
          </a:p>
        </p:txBody>
      </p:sp>
      <p:pic>
        <p:nvPicPr>
          <p:cNvPr id="2050" name="Picture 2"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0764" y="4763"/>
            <a:ext cx="5643155"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8597681"/>
      </p:ext>
    </p:extLst>
  </p:cSld>
  <p:clrMapOvr>
    <a:masterClrMapping/>
  </p:clrMapOvr>
  <p:transition spd="med" advClick="0" advTm="400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0526" y="3766278"/>
            <a:ext cx="4127862" cy="2554545"/>
          </a:xfrm>
          <a:prstGeom prst="rect">
            <a:avLst/>
          </a:prstGeom>
          <a:noFill/>
        </p:spPr>
        <p:txBody>
          <a:bodyPr wrap="square" rtlCol="0">
            <a:spAutoFit/>
          </a:bodyPr>
          <a:lstStyle/>
          <a:p>
            <a:r>
              <a:rPr lang="en-US" sz="4000" dirty="0" smtClean="0">
                <a:solidFill>
                  <a:srgbClr val="002060"/>
                </a:solidFill>
              </a:rPr>
              <a:t>Nick (2) and </a:t>
            </a:r>
          </a:p>
          <a:p>
            <a:r>
              <a:rPr lang="en-US" sz="4000" dirty="0" smtClean="0">
                <a:solidFill>
                  <a:srgbClr val="002060"/>
                </a:solidFill>
              </a:rPr>
              <a:t>Alex (4) </a:t>
            </a:r>
            <a:r>
              <a:rPr lang="en-US" sz="4000" dirty="0" err="1" smtClean="0">
                <a:solidFill>
                  <a:srgbClr val="002060"/>
                </a:solidFill>
              </a:rPr>
              <a:t>Lipin</a:t>
            </a:r>
            <a:r>
              <a:rPr lang="en-US" sz="4000" dirty="0" smtClean="0">
                <a:solidFill>
                  <a:srgbClr val="002060"/>
                </a:solidFill>
              </a:rPr>
              <a:t> Celebrate Birthdays</a:t>
            </a:r>
            <a:endParaRPr lang="en-US" sz="4000" dirty="0">
              <a:solidFill>
                <a:srgbClr val="002060"/>
              </a:solidFill>
            </a:endParaRPr>
          </a:p>
        </p:txBody>
      </p:sp>
      <p:pic>
        <p:nvPicPr>
          <p:cNvPr id="11266" name="D3F3CAE8-A663-432F-8812-85D2716DFBEA" descr="D3F3CAE8-A663-432F-8812-85D2716DFBE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07" y="0"/>
            <a:ext cx="6445908" cy="3526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4B40A6DC-EF62-4038-93D0-8D2312E664FF" descr="4B40A6DC-EF62-4038-93D0-8D2312E664F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9551" y="2633663"/>
            <a:ext cx="5632449" cy="422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7427505"/>
      </p:ext>
    </p:extLst>
  </p:cSld>
  <p:clrMapOvr>
    <a:masterClrMapping/>
  </p:clrMapOvr>
  <p:transition spd="med" advClick="0" advTm="400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4802" y="1819911"/>
            <a:ext cx="3017520" cy="2554545"/>
          </a:xfrm>
          <a:prstGeom prst="rect">
            <a:avLst/>
          </a:prstGeom>
          <a:noFill/>
        </p:spPr>
        <p:txBody>
          <a:bodyPr wrap="square" rtlCol="0">
            <a:spAutoFit/>
          </a:bodyPr>
          <a:lstStyle/>
          <a:p>
            <a:r>
              <a:rPr lang="en-US" sz="4000" dirty="0" err="1" smtClean="0">
                <a:solidFill>
                  <a:srgbClr val="002060"/>
                </a:solidFill>
              </a:rPr>
              <a:t>Lipin</a:t>
            </a:r>
            <a:r>
              <a:rPr lang="en-US" sz="4000" dirty="0" smtClean="0">
                <a:solidFill>
                  <a:srgbClr val="002060"/>
                </a:solidFill>
              </a:rPr>
              <a:t> </a:t>
            </a:r>
            <a:r>
              <a:rPr lang="en-US" sz="4000" dirty="0">
                <a:solidFill>
                  <a:srgbClr val="002060"/>
                </a:solidFill>
              </a:rPr>
              <a:t>f</a:t>
            </a:r>
            <a:r>
              <a:rPr lang="en-US" sz="4000" dirty="0" smtClean="0">
                <a:solidFill>
                  <a:srgbClr val="002060"/>
                </a:solidFill>
              </a:rPr>
              <a:t>amily celebrates the Fourth of July</a:t>
            </a:r>
            <a:endParaRPr lang="en-US" sz="4000" dirty="0">
              <a:solidFill>
                <a:srgbClr val="002060"/>
              </a:solidFill>
            </a:endParaRPr>
          </a:p>
        </p:txBody>
      </p:sp>
      <p:pic>
        <p:nvPicPr>
          <p:cNvPr id="12290" name="E19CFC88-E16D-4F59-BBBD-475202C58028" descr="E19CFC88-E16D-4F59-BBBD-475202C58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2322"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7648446"/>
      </p:ext>
    </p:extLst>
  </p:cSld>
  <p:clrMapOvr>
    <a:masterClrMapping/>
  </p:clrMapOvr>
  <p:transition spd="med" advClick="0" advTm="400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0562" y="1819911"/>
            <a:ext cx="3907564" cy="1323439"/>
          </a:xfrm>
          <a:prstGeom prst="rect">
            <a:avLst/>
          </a:prstGeom>
          <a:noFill/>
        </p:spPr>
        <p:txBody>
          <a:bodyPr wrap="square" rtlCol="0">
            <a:spAutoFit/>
          </a:bodyPr>
          <a:lstStyle/>
          <a:p>
            <a:r>
              <a:rPr lang="en-US" sz="4000" dirty="0" smtClean="0">
                <a:solidFill>
                  <a:srgbClr val="002060"/>
                </a:solidFill>
              </a:rPr>
              <a:t>Visit with the Grandparents</a:t>
            </a:r>
            <a:endParaRPr lang="en-US" sz="4000" dirty="0">
              <a:solidFill>
                <a:srgbClr val="002060"/>
              </a:solidFill>
            </a:endParaRPr>
          </a:p>
        </p:txBody>
      </p:sp>
      <p:pic>
        <p:nvPicPr>
          <p:cNvPr id="13314" name="20DCF3DA-D0EC-492C-B451-292AF2EC73F1" descr="20DCF3DA-D0EC-492C-B451-292AF2EC73F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604"/>
          <a:stretch/>
        </p:blipFill>
        <p:spPr bwMode="auto">
          <a:xfrm>
            <a:off x="4898570" y="309283"/>
            <a:ext cx="6966497" cy="611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5476729"/>
      </p:ext>
    </p:extLst>
  </p:cSld>
  <p:clrMapOvr>
    <a:masterClrMapping/>
  </p:clrMapOvr>
  <p:transition spd="med" advClick="0" advTm="400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0562" y="1819911"/>
            <a:ext cx="3907564" cy="1323439"/>
          </a:xfrm>
          <a:prstGeom prst="rect">
            <a:avLst/>
          </a:prstGeom>
          <a:noFill/>
        </p:spPr>
        <p:txBody>
          <a:bodyPr wrap="square" rtlCol="0">
            <a:spAutoFit/>
          </a:bodyPr>
          <a:lstStyle/>
          <a:p>
            <a:r>
              <a:rPr lang="en-US" sz="4000" dirty="0" smtClean="0">
                <a:solidFill>
                  <a:srgbClr val="002060"/>
                </a:solidFill>
              </a:rPr>
              <a:t>First Day of Home School</a:t>
            </a:r>
            <a:endParaRPr lang="en-US" sz="4000" dirty="0">
              <a:solidFill>
                <a:srgbClr val="002060"/>
              </a:solidFill>
            </a:endParaRPr>
          </a:p>
        </p:txBody>
      </p:sp>
      <p:pic>
        <p:nvPicPr>
          <p:cNvPr id="14338" name="B0EFFF49-4FF8-4769-A9DA-1DD42EE63D99" descr="B0EFFF49-4FF8-4769-A9DA-1DD42EE63D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284616" y="-404945"/>
            <a:ext cx="6858001" cy="7667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0713425"/>
      </p:ext>
    </p:extLst>
  </p:cSld>
  <p:clrMapOvr>
    <a:masterClrMapping/>
  </p:clrMapOvr>
  <p:transition spd="med" advClick="0" advTm="400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6378" y="448311"/>
            <a:ext cx="4639083" cy="707886"/>
          </a:xfrm>
          <a:prstGeom prst="rect">
            <a:avLst/>
          </a:prstGeom>
          <a:noFill/>
        </p:spPr>
        <p:txBody>
          <a:bodyPr wrap="square" rtlCol="0">
            <a:spAutoFit/>
          </a:bodyPr>
          <a:lstStyle/>
          <a:p>
            <a:r>
              <a:rPr lang="en-US" sz="4000" dirty="0" smtClean="0">
                <a:solidFill>
                  <a:srgbClr val="002060"/>
                </a:solidFill>
              </a:rPr>
              <a:t>Decking the Halls!</a:t>
            </a:r>
            <a:endParaRPr lang="en-US" sz="4000" dirty="0">
              <a:solidFill>
                <a:srgbClr val="002060"/>
              </a:solidFill>
            </a:endParaRPr>
          </a:p>
        </p:txBody>
      </p:sp>
      <p:pic>
        <p:nvPicPr>
          <p:cNvPr id="15362" name="0C6808A4-C8A7-476D-BDF6-EE388F41969B" descr="0C6808A4-C8A7-476D-BDF6-EE388F41969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1224" y="1311088"/>
            <a:ext cx="7395882" cy="554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6068849"/>
      </p:ext>
    </p:extLst>
  </p:cSld>
  <p:clrMapOvr>
    <a:masterClrMapping/>
  </p:clrMapOvr>
  <p:transition spd="med" advClick="0" advTm="400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2CC5FCE5-7645-4481-811F-0A2C6DD27D67" descr="2CC5FCE5-7645-4481-811F-0A2C6DD27D67"/>
          <p:cNvPicPr>
            <a:picLocks noChangeAspect="1" noChangeArrowheads="1"/>
          </p:cNvPicPr>
          <p:nvPr/>
        </p:nvPicPr>
        <p:blipFill rotWithShape="1">
          <a:blip r:embed="rId2">
            <a:extLst>
              <a:ext uri="{28A0092B-C50C-407E-A947-70E740481C1C}">
                <a14:useLocalDpi xmlns:a14="http://schemas.microsoft.com/office/drawing/2010/main" val="0"/>
              </a:ext>
            </a:extLst>
          </a:blip>
          <a:srcRect t="18195"/>
          <a:stretch/>
        </p:blipFill>
        <p:spPr bwMode="auto">
          <a:xfrm>
            <a:off x="2528850" y="0"/>
            <a:ext cx="6301641" cy="675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rot="20402522">
            <a:off x="300819" y="663520"/>
            <a:ext cx="2961654" cy="707886"/>
          </a:xfrm>
          <a:prstGeom prst="rect">
            <a:avLst/>
          </a:prstGeom>
          <a:noFill/>
        </p:spPr>
        <p:txBody>
          <a:bodyPr wrap="square" rtlCol="0">
            <a:spAutoFit/>
          </a:bodyPr>
          <a:lstStyle/>
          <a:p>
            <a:r>
              <a:rPr lang="en-US" sz="4000" dirty="0" smtClean="0">
                <a:solidFill>
                  <a:srgbClr val="002060"/>
                </a:solidFill>
              </a:rPr>
              <a:t>Joyce</a:t>
            </a:r>
            <a:endParaRPr lang="en-US" sz="4000" dirty="0">
              <a:solidFill>
                <a:srgbClr val="002060"/>
              </a:solidFill>
            </a:endParaRPr>
          </a:p>
        </p:txBody>
      </p:sp>
    </p:spTree>
    <p:extLst>
      <p:ext uri="{BB962C8B-B14F-4D97-AF65-F5344CB8AC3E}">
        <p14:creationId xmlns:p14="http://schemas.microsoft.com/office/powerpoint/2010/main" val="2023498891"/>
      </p:ext>
    </p:extLst>
  </p:cSld>
  <p:clrMapOvr>
    <a:masterClrMapping/>
  </p:clrMapOvr>
  <p:transition spd="med" advClick="0" advTm="4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1489166"/>
            <a:ext cx="8963055" cy="4741816"/>
          </a:xfrm>
        </p:spPr>
        <p:txBody>
          <a:bodyPr>
            <a:normAutofit/>
          </a:bodyPr>
          <a:lstStyle/>
          <a:p>
            <a:pPr algn="ctr"/>
            <a:r>
              <a:rPr lang="en-US" sz="7200" b="1" dirty="0" smtClean="0">
                <a:solidFill>
                  <a:schemeClr val="accent2"/>
                </a:solidFill>
                <a:latin typeface="Garamond" panose="02020404030301010803" pitchFamily="18" charset="0"/>
              </a:rPr>
              <a:t>WE WELCOMED OLD FRIENDS TO OUR NEW OFFICE</a:t>
            </a:r>
            <a:endParaRPr lang="en-US" sz="7200" b="1" dirty="0">
              <a:solidFill>
                <a:schemeClr val="accent2"/>
              </a:solidFill>
              <a:latin typeface="Garamond" panose="02020404030301010803" pitchFamily="18" charset="0"/>
            </a:endParaRPr>
          </a:p>
        </p:txBody>
      </p:sp>
    </p:spTree>
    <p:extLst>
      <p:ext uri="{BB962C8B-B14F-4D97-AF65-F5344CB8AC3E}">
        <p14:creationId xmlns:p14="http://schemas.microsoft.com/office/powerpoint/2010/main" val="1862686208"/>
      </p:ext>
    </p:extLst>
  </p:cSld>
  <p:clrMapOvr>
    <a:masterClrMapping/>
  </p:clrMapOvr>
  <p:transition spd="med" advClick="0" advTm="400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DD69D163-D5FA-42C4-9DD1-66053DE26560" descr="DD69D163-D5FA-42C4-9DD1-66053DE265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697" y="0"/>
            <a:ext cx="11146971" cy="5657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22070" y="5657671"/>
            <a:ext cx="11795760" cy="1200329"/>
          </a:xfrm>
          <a:prstGeom prst="rect">
            <a:avLst/>
          </a:prstGeom>
          <a:noFill/>
        </p:spPr>
        <p:txBody>
          <a:bodyPr wrap="square" rtlCol="0">
            <a:spAutoFit/>
          </a:bodyPr>
          <a:lstStyle/>
          <a:p>
            <a:pPr algn="ctr"/>
            <a:r>
              <a:rPr lang="en-US" sz="3600" dirty="0" smtClean="0">
                <a:solidFill>
                  <a:srgbClr val="002060"/>
                </a:solidFill>
              </a:rPr>
              <a:t>Joyce’s Birthday with Family at </a:t>
            </a:r>
          </a:p>
          <a:p>
            <a:pPr algn="ctr"/>
            <a:r>
              <a:rPr lang="en-US" sz="3600" dirty="0" smtClean="0">
                <a:solidFill>
                  <a:srgbClr val="002060"/>
                </a:solidFill>
              </a:rPr>
              <a:t>Hemmingway’s Restaurant in Stevensville, MD</a:t>
            </a:r>
            <a:endParaRPr lang="en-US" sz="3600" dirty="0">
              <a:solidFill>
                <a:srgbClr val="002060"/>
              </a:solidFill>
            </a:endParaRPr>
          </a:p>
        </p:txBody>
      </p:sp>
    </p:spTree>
    <p:extLst>
      <p:ext uri="{BB962C8B-B14F-4D97-AF65-F5344CB8AC3E}">
        <p14:creationId xmlns:p14="http://schemas.microsoft.com/office/powerpoint/2010/main" val="3803511893"/>
      </p:ext>
    </p:extLst>
  </p:cSld>
  <p:clrMapOvr>
    <a:masterClrMapping/>
  </p:clrMapOvr>
  <p:transition spd="med" advClick="0" advTm="400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4664"/>
          <a:stretch/>
        </p:blipFill>
        <p:spPr>
          <a:xfrm>
            <a:off x="1802673" y="1"/>
            <a:ext cx="6544493" cy="6858000"/>
          </a:xfrm>
          <a:prstGeom prst="rect">
            <a:avLst/>
          </a:prstGeom>
        </p:spPr>
      </p:pic>
      <p:sp>
        <p:nvSpPr>
          <p:cNvPr id="4" name="TextBox 3"/>
          <p:cNvSpPr txBox="1"/>
          <p:nvPr/>
        </p:nvSpPr>
        <p:spPr>
          <a:xfrm rot="20402522">
            <a:off x="31878" y="768022"/>
            <a:ext cx="2961654" cy="707886"/>
          </a:xfrm>
          <a:prstGeom prst="rect">
            <a:avLst/>
          </a:prstGeom>
          <a:noFill/>
        </p:spPr>
        <p:txBody>
          <a:bodyPr wrap="square" rtlCol="0">
            <a:spAutoFit/>
          </a:bodyPr>
          <a:lstStyle/>
          <a:p>
            <a:r>
              <a:rPr lang="en-US" sz="4000" dirty="0" smtClean="0">
                <a:solidFill>
                  <a:srgbClr val="002060"/>
                </a:solidFill>
              </a:rPr>
              <a:t>James</a:t>
            </a:r>
            <a:endParaRPr lang="en-US" sz="4000" dirty="0">
              <a:solidFill>
                <a:srgbClr val="002060"/>
              </a:solidFill>
            </a:endParaRPr>
          </a:p>
        </p:txBody>
      </p:sp>
    </p:spTree>
    <p:extLst>
      <p:ext uri="{BB962C8B-B14F-4D97-AF65-F5344CB8AC3E}">
        <p14:creationId xmlns:p14="http://schemas.microsoft.com/office/powerpoint/2010/main" val="787392212"/>
      </p:ext>
    </p:extLst>
  </p:cSld>
  <p:clrMapOvr>
    <a:masterClrMapping/>
  </p:clrMapOvr>
  <p:transition spd="med" advClick="0" advTm="400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20402522">
            <a:off x="489077" y="637394"/>
            <a:ext cx="2961654" cy="707886"/>
          </a:xfrm>
          <a:prstGeom prst="rect">
            <a:avLst/>
          </a:prstGeom>
          <a:noFill/>
        </p:spPr>
        <p:txBody>
          <a:bodyPr wrap="square" rtlCol="0">
            <a:spAutoFit/>
          </a:bodyPr>
          <a:lstStyle/>
          <a:p>
            <a:r>
              <a:rPr lang="en-US" sz="4000" dirty="0" smtClean="0">
                <a:solidFill>
                  <a:srgbClr val="002060"/>
                </a:solidFill>
              </a:rPr>
              <a:t>Iris</a:t>
            </a:r>
            <a:endParaRPr lang="en-US" sz="4000" dirty="0">
              <a:solidFill>
                <a:srgbClr val="002060"/>
              </a:solidFill>
            </a:endParaRPr>
          </a:p>
        </p:txBody>
      </p:sp>
      <p:pic>
        <p:nvPicPr>
          <p:cNvPr id="3074" name="9CD0E63A-5C19-4D63-8225-1CC127F31FDF" descr="9CD0E63A-5C19-4D63-8225-1CC127F31FDF"/>
          <p:cNvPicPr>
            <a:picLocks noChangeAspect="1" noChangeArrowheads="1"/>
          </p:cNvPicPr>
          <p:nvPr/>
        </p:nvPicPr>
        <p:blipFill rotWithShape="1">
          <a:blip r:embed="rId2">
            <a:extLst>
              <a:ext uri="{28A0092B-C50C-407E-A947-70E740481C1C}">
                <a14:useLocalDpi xmlns:a14="http://schemas.microsoft.com/office/drawing/2010/main" val="0"/>
              </a:ext>
            </a:extLst>
          </a:blip>
          <a:srcRect t="14095"/>
          <a:stretch/>
        </p:blipFill>
        <p:spPr bwMode="auto">
          <a:xfrm>
            <a:off x="2607398" y="548639"/>
            <a:ext cx="5883460" cy="5891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6035943"/>
      </p:ext>
    </p:extLst>
  </p:cSld>
  <p:clrMapOvr>
    <a:masterClrMapping/>
  </p:clrMapOvr>
  <p:transition spd="med" advClick="0" advTm="400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75cdd3c9-1789-4dcb-a2d4-38e35da4d4c3@namprd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52896" y="529047"/>
            <a:ext cx="6858002" cy="579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rot="20402522">
            <a:off x="300819" y="663520"/>
            <a:ext cx="2961654" cy="707886"/>
          </a:xfrm>
          <a:prstGeom prst="rect">
            <a:avLst/>
          </a:prstGeom>
          <a:noFill/>
        </p:spPr>
        <p:txBody>
          <a:bodyPr wrap="square" rtlCol="0">
            <a:spAutoFit/>
          </a:bodyPr>
          <a:lstStyle/>
          <a:p>
            <a:r>
              <a:rPr lang="en-US" sz="4000" dirty="0" smtClean="0">
                <a:solidFill>
                  <a:srgbClr val="002060"/>
                </a:solidFill>
              </a:rPr>
              <a:t>Judith</a:t>
            </a:r>
            <a:endParaRPr lang="en-US" sz="4000" dirty="0">
              <a:solidFill>
                <a:srgbClr val="002060"/>
              </a:solidFill>
            </a:endParaRPr>
          </a:p>
        </p:txBody>
      </p:sp>
    </p:spTree>
    <p:extLst>
      <p:ext uri="{BB962C8B-B14F-4D97-AF65-F5344CB8AC3E}">
        <p14:creationId xmlns:p14="http://schemas.microsoft.com/office/powerpoint/2010/main" val="2226278015"/>
      </p:ext>
    </p:extLst>
  </p:cSld>
  <p:clrMapOvr>
    <a:masterClrMapping/>
  </p:clrMapOvr>
  <p:transition spd="med" advClick="0" advTm="400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4137" y="1136468"/>
            <a:ext cx="4127862" cy="1323439"/>
          </a:xfrm>
          <a:prstGeom prst="rect">
            <a:avLst/>
          </a:prstGeom>
          <a:noFill/>
        </p:spPr>
        <p:txBody>
          <a:bodyPr wrap="square" rtlCol="0">
            <a:spAutoFit/>
          </a:bodyPr>
          <a:lstStyle/>
          <a:p>
            <a:r>
              <a:rPr lang="en-US" sz="4000" dirty="0" smtClean="0">
                <a:solidFill>
                  <a:srgbClr val="002060"/>
                </a:solidFill>
              </a:rPr>
              <a:t>Judith enjoying some R &amp; R</a:t>
            </a:r>
            <a:endParaRPr lang="en-US" sz="4000" dirty="0">
              <a:solidFill>
                <a:srgbClr val="002060"/>
              </a:solidFill>
            </a:endParaRPr>
          </a:p>
        </p:txBody>
      </p:sp>
      <p:pic>
        <p:nvPicPr>
          <p:cNvPr id="4098" name="Picture 2" descr="1a68b052-3a69-42d4-a668-7e53b07dac38@namprd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068388" y="600891"/>
            <a:ext cx="6204858" cy="5786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9621209"/>
      </p:ext>
    </p:extLst>
  </p:cSld>
  <p:clrMapOvr>
    <a:masterClrMapping/>
  </p:clrMapOvr>
  <p:transition spd="med" advClick="0" advTm="400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691" y="1136468"/>
            <a:ext cx="3566160" cy="3170099"/>
          </a:xfrm>
          <a:prstGeom prst="rect">
            <a:avLst/>
          </a:prstGeom>
          <a:noFill/>
        </p:spPr>
        <p:txBody>
          <a:bodyPr wrap="square" rtlCol="0">
            <a:spAutoFit/>
          </a:bodyPr>
          <a:lstStyle/>
          <a:p>
            <a:pPr algn="ctr"/>
            <a:r>
              <a:rPr lang="en-US" sz="4000" dirty="0" smtClean="0">
                <a:solidFill>
                  <a:srgbClr val="002060"/>
                </a:solidFill>
              </a:rPr>
              <a:t>Judith and Dennis Christiansen vacationing in Vermont</a:t>
            </a:r>
            <a:endParaRPr lang="en-US" sz="4000" dirty="0">
              <a:solidFill>
                <a:srgbClr val="002060"/>
              </a:solidFill>
            </a:endParaRPr>
          </a:p>
        </p:txBody>
      </p:sp>
      <p:pic>
        <p:nvPicPr>
          <p:cNvPr id="5122" name="Picture 2" descr="d2cf557a-95fa-4ba6-ae3e-58dae2d8e8d5@namprd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709851" y="576807"/>
            <a:ext cx="7783144" cy="5823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0068045"/>
      </p:ext>
    </p:extLst>
  </p:cSld>
  <p:clrMapOvr>
    <a:masterClrMapping/>
  </p:clrMapOvr>
  <p:transition spd="med" advClick="0" advTm="400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c8f44ab-3aa7-46d8-b396-3366e96fa460@namprd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799" y="0"/>
            <a:ext cx="587828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rot="20402522">
            <a:off x="300819" y="663520"/>
            <a:ext cx="2961654" cy="707886"/>
          </a:xfrm>
          <a:prstGeom prst="rect">
            <a:avLst/>
          </a:prstGeom>
          <a:noFill/>
        </p:spPr>
        <p:txBody>
          <a:bodyPr wrap="square" rtlCol="0">
            <a:spAutoFit/>
          </a:bodyPr>
          <a:lstStyle/>
          <a:p>
            <a:r>
              <a:rPr lang="en-US" sz="4000" dirty="0" smtClean="0">
                <a:solidFill>
                  <a:srgbClr val="002060"/>
                </a:solidFill>
              </a:rPr>
              <a:t>Anita</a:t>
            </a:r>
            <a:endParaRPr lang="en-US" sz="4000" dirty="0">
              <a:solidFill>
                <a:srgbClr val="002060"/>
              </a:solidFill>
            </a:endParaRPr>
          </a:p>
        </p:txBody>
      </p:sp>
    </p:spTree>
    <p:extLst>
      <p:ext uri="{BB962C8B-B14F-4D97-AF65-F5344CB8AC3E}">
        <p14:creationId xmlns:p14="http://schemas.microsoft.com/office/powerpoint/2010/main" val="2225180283"/>
      </p:ext>
    </p:extLst>
  </p:cSld>
  <p:clrMapOvr>
    <a:masterClrMapping/>
  </p:clrMapOvr>
  <p:transition spd="med" advClick="0" advTm="400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20402522">
            <a:off x="470637" y="768023"/>
            <a:ext cx="2961654" cy="707886"/>
          </a:xfrm>
          <a:prstGeom prst="rect">
            <a:avLst/>
          </a:prstGeom>
          <a:noFill/>
        </p:spPr>
        <p:txBody>
          <a:bodyPr wrap="square" rtlCol="0">
            <a:spAutoFit/>
          </a:bodyPr>
          <a:lstStyle/>
          <a:p>
            <a:r>
              <a:rPr lang="en-US" sz="4000" dirty="0" smtClean="0">
                <a:solidFill>
                  <a:srgbClr val="002060"/>
                </a:solidFill>
              </a:rPr>
              <a:t>Sarah</a:t>
            </a:r>
            <a:endParaRPr lang="en-US" sz="4000" dirty="0">
              <a:solidFill>
                <a:srgbClr val="002060"/>
              </a:solidFill>
            </a:endParaRPr>
          </a:p>
        </p:txBody>
      </p:sp>
      <p:pic>
        <p:nvPicPr>
          <p:cNvPr id="2" name="Picture 1"/>
          <p:cNvPicPr>
            <a:picLocks noChangeAspect="1"/>
          </p:cNvPicPr>
          <p:nvPr/>
        </p:nvPicPr>
        <p:blipFill>
          <a:blip r:embed="rId2"/>
          <a:stretch>
            <a:fillRect/>
          </a:stretch>
        </p:blipFill>
        <p:spPr>
          <a:xfrm>
            <a:off x="2534194" y="0"/>
            <a:ext cx="5630090" cy="6858000"/>
          </a:xfrm>
          <a:prstGeom prst="rect">
            <a:avLst/>
          </a:prstGeom>
        </p:spPr>
      </p:pic>
    </p:spTree>
    <p:extLst>
      <p:ext uri="{BB962C8B-B14F-4D97-AF65-F5344CB8AC3E}">
        <p14:creationId xmlns:p14="http://schemas.microsoft.com/office/powerpoint/2010/main" val="3484718067"/>
      </p:ext>
    </p:extLst>
  </p:cSld>
  <p:clrMapOvr>
    <a:masterClrMapping/>
  </p:clrMapOvr>
  <p:transition spd="med" advClick="0" advTm="400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3692" y="1489166"/>
            <a:ext cx="4428308" cy="2554545"/>
          </a:xfrm>
          <a:prstGeom prst="rect">
            <a:avLst/>
          </a:prstGeom>
          <a:noFill/>
        </p:spPr>
        <p:txBody>
          <a:bodyPr wrap="square" rtlCol="0">
            <a:spAutoFit/>
          </a:bodyPr>
          <a:lstStyle/>
          <a:p>
            <a:r>
              <a:rPr lang="en-US" sz="4000" dirty="0" smtClean="0">
                <a:solidFill>
                  <a:srgbClr val="002060"/>
                </a:solidFill>
              </a:rPr>
              <a:t>Sarah’s daughters</a:t>
            </a:r>
          </a:p>
          <a:p>
            <a:r>
              <a:rPr lang="en-US" sz="4000" dirty="0">
                <a:solidFill>
                  <a:srgbClr val="002060"/>
                </a:solidFill>
              </a:rPr>
              <a:t>Lucy and </a:t>
            </a:r>
            <a:r>
              <a:rPr lang="en-US" sz="4000" dirty="0" err="1">
                <a:solidFill>
                  <a:srgbClr val="002060"/>
                </a:solidFill>
              </a:rPr>
              <a:t>Rosey</a:t>
            </a:r>
            <a:endParaRPr lang="en-US" sz="4000" dirty="0">
              <a:solidFill>
                <a:srgbClr val="002060"/>
              </a:solidFill>
            </a:endParaRPr>
          </a:p>
          <a:p>
            <a:endParaRPr lang="en-US" sz="4000" dirty="0">
              <a:solidFill>
                <a:srgbClr val="002060"/>
              </a:solidFill>
            </a:endParaRPr>
          </a:p>
          <a:p>
            <a:r>
              <a:rPr lang="en-US" sz="4000" dirty="0" smtClean="0">
                <a:solidFill>
                  <a:srgbClr val="002060"/>
                </a:solidFill>
              </a:rPr>
              <a:t>First day of school</a:t>
            </a:r>
          </a:p>
        </p:txBody>
      </p:sp>
      <p:pic>
        <p:nvPicPr>
          <p:cNvPr id="6146" name="Picture 2" descr="8bbe4199-f989-40eb-9494-2197dd9cf171@namprd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7514" y="-47008"/>
            <a:ext cx="614853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406515"/>
      </p:ext>
    </p:extLst>
  </p:cSld>
  <p:clrMapOvr>
    <a:masterClrMapping/>
  </p:clrMapOvr>
  <p:transition spd="med" advClick="0" advTm="400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12481" y="399955"/>
            <a:ext cx="4428308" cy="1938992"/>
          </a:xfrm>
          <a:prstGeom prst="rect">
            <a:avLst/>
          </a:prstGeom>
          <a:noFill/>
        </p:spPr>
        <p:txBody>
          <a:bodyPr wrap="square" rtlCol="0">
            <a:spAutoFit/>
          </a:bodyPr>
          <a:lstStyle/>
          <a:p>
            <a:pPr algn="ctr"/>
            <a:r>
              <a:rPr lang="en-US" sz="4000" dirty="0" smtClean="0">
                <a:solidFill>
                  <a:srgbClr val="002060"/>
                </a:solidFill>
              </a:rPr>
              <a:t>Lucy’s</a:t>
            </a:r>
            <a:endParaRPr lang="en-US" sz="4000" dirty="0">
              <a:solidFill>
                <a:srgbClr val="002060"/>
              </a:solidFill>
            </a:endParaRPr>
          </a:p>
          <a:p>
            <a:pPr algn="ctr"/>
            <a:r>
              <a:rPr lang="en-US" sz="4000" dirty="0" smtClean="0">
                <a:solidFill>
                  <a:srgbClr val="002060"/>
                </a:solidFill>
              </a:rPr>
              <a:t>First Holy Communion</a:t>
            </a:r>
          </a:p>
        </p:txBody>
      </p:sp>
      <p:pic>
        <p:nvPicPr>
          <p:cNvPr id="3" name="Picture 2"/>
          <p:cNvPicPr>
            <a:picLocks noChangeAspect="1"/>
          </p:cNvPicPr>
          <p:nvPr/>
        </p:nvPicPr>
        <p:blipFill>
          <a:blip r:embed="rId2"/>
          <a:stretch>
            <a:fillRect/>
          </a:stretch>
        </p:blipFill>
        <p:spPr>
          <a:xfrm>
            <a:off x="1306286" y="0"/>
            <a:ext cx="4606195" cy="6965576"/>
          </a:xfrm>
          <a:prstGeom prst="rect">
            <a:avLst/>
          </a:prstGeom>
        </p:spPr>
      </p:pic>
    </p:spTree>
    <p:extLst>
      <p:ext uri="{BB962C8B-B14F-4D97-AF65-F5344CB8AC3E}">
        <p14:creationId xmlns:p14="http://schemas.microsoft.com/office/powerpoint/2010/main" val="3571092485"/>
      </p:ext>
    </p:extLst>
  </p:cSld>
  <p:clrMapOvr>
    <a:masterClrMapping/>
  </p:clrMapOvr>
  <p:transition spd="med" advClick="0" advTm="4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6388" y="0"/>
            <a:ext cx="10006148" cy="6858000"/>
          </a:xfrm>
        </p:spPr>
      </p:pic>
    </p:spTree>
    <p:extLst>
      <p:ext uri="{BB962C8B-B14F-4D97-AF65-F5344CB8AC3E}">
        <p14:creationId xmlns:p14="http://schemas.microsoft.com/office/powerpoint/2010/main" val="3587257222"/>
      </p:ext>
    </p:extLst>
  </p:cSld>
  <p:clrMapOvr>
    <a:masterClrMapping/>
  </p:clrMapOvr>
  <p:transition spd="med" advClick="0" advTm="400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20402522">
            <a:off x="300819" y="663520"/>
            <a:ext cx="2961654" cy="707886"/>
          </a:xfrm>
          <a:prstGeom prst="rect">
            <a:avLst/>
          </a:prstGeom>
          <a:noFill/>
        </p:spPr>
        <p:txBody>
          <a:bodyPr wrap="square" rtlCol="0">
            <a:spAutoFit/>
          </a:bodyPr>
          <a:lstStyle/>
          <a:p>
            <a:r>
              <a:rPr lang="en-US" sz="4000" dirty="0" err="1" smtClean="0">
                <a:solidFill>
                  <a:srgbClr val="002060"/>
                </a:solidFill>
              </a:rPr>
              <a:t>Genia</a:t>
            </a:r>
            <a:endParaRPr lang="en-US" sz="4000" dirty="0">
              <a:solidFill>
                <a:srgbClr val="002060"/>
              </a:solidFill>
            </a:endParaRPr>
          </a:p>
        </p:txBody>
      </p:sp>
      <p:pic>
        <p:nvPicPr>
          <p:cNvPr id="2" name="da06caa2-8170-4563-a96f-c655179eaa60" descr="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977178" y="439450"/>
            <a:ext cx="6858000" cy="597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1456560"/>
      </p:ext>
    </p:extLst>
  </p:cSld>
  <p:clrMapOvr>
    <a:masterClrMapping/>
  </p:clrMapOvr>
  <p:transition spd="med" advClick="0" advTm="400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1953ead3-e2e7-4e98-84d8-5f36a6a7e422" descr="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1512"/>
          <a:stretch/>
        </p:blipFill>
        <p:spPr bwMode="auto">
          <a:xfrm>
            <a:off x="4637314" y="0"/>
            <a:ext cx="512064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43692" y="1489166"/>
            <a:ext cx="4127862" cy="3785652"/>
          </a:xfrm>
          <a:prstGeom prst="rect">
            <a:avLst/>
          </a:prstGeom>
          <a:noFill/>
        </p:spPr>
        <p:txBody>
          <a:bodyPr wrap="square" rtlCol="0">
            <a:spAutoFit/>
          </a:bodyPr>
          <a:lstStyle/>
          <a:p>
            <a:r>
              <a:rPr lang="en-US" sz="4000" dirty="0" err="1" smtClean="0">
                <a:solidFill>
                  <a:srgbClr val="002060"/>
                </a:solidFill>
              </a:rPr>
              <a:t>Genia’s</a:t>
            </a:r>
            <a:r>
              <a:rPr lang="en-US" sz="4000" dirty="0" smtClean="0">
                <a:solidFill>
                  <a:srgbClr val="002060"/>
                </a:solidFill>
              </a:rPr>
              <a:t> Grandchildren:</a:t>
            </a:r>
          </a:p>
          <a:p>
            <a:endParaRPr lang="en-US" sz="4000" dirty="0">
              <a:solidFill>
                <a:srgbClr val="002060"/>
              </a:solidFill>
            </a:endParaRPr>
          </a:p>
          <a:p>
            <a:r>
              <a:rPr lang="en-US" sz="4000" dirty="0" smtClean="0">
                <a:solidFill>
                  <a:srgbClr val="002060"/>
                </a:solidFill>
              </a:rPr>
              <a:t>Big Brother Kayden with New baby sister </a:t>
            </a:r>
            <a:r>
              <a:rPr lang="en-US" sz="4000" dirty="0" err="1" smtClean="0">
                <a:solidFill>
                  <a:srgbClr val="002060"/>
                </a:solidFill>
              </a:rPr>
              <a:t>Alori</a:t>
            </a:r>
            <a:endParaRPr lang="en-US" sz="4000" dirty="0">
              <a:solidFill>
                <a:srgbClr val="002060"/>
              </a:solidFill>
            </a:endParaRPr>
          </a:p>
        </p:txBody>
      </p:sp>
    </p:spTree>
    <p:extLst>
      <p:ext uri="{BB962C8B-B14F-4D97-AF65-F5344CB8AC3E}">
        <p14:creationId xmlns:p14="http://schemas.microsoft.com/office/powerpoint/2010/main" val="1949437342"/>
      </p:ext>
    </p:extLst>
  </p:cSld>
  <p:clrMapOvr>
    <a:masterClrMapping/>
  </p:clrMapOvr>
  <p:transition spd="med" advClick="0" advTm="400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27a3148b-1514-45e4-83f6-c96476e270c7"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5270" y="0"/>
            <a:ext cx="615260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0356216"/>
      </p:ext>
    </p:extLst>
  </p:cSld>
  <p:clrMapOvr>
    <a:masterClrMapping/>
  </p:clrMapOvr>
  <p:transition spd="med" advClick="0" advTm="400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f1e7e17a-faff-496c-a653-e9226bff2588" descr="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497" t="18185" r="1469" b="1850"/>
          <a:stretch/>
        </p:blipFill>
        <p:spPr bwMode="auto">
          <a:xfrm rot="5400000">
            <a:off x="2056869" y="110503"/>
            <a:ext cx="6858000" cy="6636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rot="20402522">
            <a:off x="300819" y="663520"/>
            <a:ext cx="2961654" cy="707886"/>
          </a:xfrm>
          <a:prstGeom prst="rect">
            <a:avLst/>
          </a:prstGeom>
          <a:noFill/>
        </p:spPr>
        <p:txBody>
          <a:bodyPr wrap="square" rtlCol="0">
            <a:spAutoFit/>
          </a:bodyPr>
          <a:lstStyle/>
          <a:p>
            <a:r>
              <a:rPr lang="en-US" sz="4000" dirty="0" smtClean="0">
                <a:solidFill>
                  <a:srgbClr val="002060"/>
                </a:solidFill>
              </a:rPr>
              <a:t>Dave</a:t>
            </a:r>
            <a:endParaRPr lang="en-US" sz="4000" dirty="0">
              <a:solidFill>
                <a:srgbClr val="002060"/>
              </a:solidFill>
            </a:endParaRPr>
          </a:p>
        </p:txBody>
      </p:sp>
    </p:spTree>
    <p:extLst>
      <p:ext uri="{BB962C8B-B14F-4D97-AF65-F5344CB8AC3E}">
        <p14:creationId xmlns:p14="http://schemas.microsoft.com/office/powerpoint/2010/main" val="2549060157"/>
      </p:ext>
    </p:extLst>
  </p:cSld>
  <p:clrMapOvr>
    <a:masterClrMapping/>
  </p:clrMapOvr>
  <p:transition spd="med" advClick="0" advTm="400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rot="20402522">
            <a:off x="300819" y="663520"/>
            <a:ext cx="2961654" cy="707886"/>
          </a:xfrm>
          <a:prstGeom prst="rect">
            <a:avLst/>
          </a:prstGeom>
          <a:noFill/>
        </p:spPr>
        <p:txBody>
          <a:bodyPr wrap="square" rtlCol="0">
            <a:spAutoFit/>
          </a:bodyPr>
          <a:lstStyle/>
          <a:p>
            <a:r>
              <a:rPr lang="en-US" sz="4000" dirty="0" smtClean="0">
                <a:solidFill>
                  <a:srgbClr val="002060"/>
                </a:solidFill>
              </a:rPr>
              <a:t>Alan</a:t>
            </a:r>
            <a:endParaRPr lang="en-US" sz="4000" dirty="0">
              <a:solidFill>
                <a:srgbClr val="002060"/>
              </a:solidFill>
            </a:endParaRPr>
          </a:p>
        </p:txBody>
      </p:sp>
      <p:pic>
        <p:nvPicPr>
          <p:cNvPr id="4098" name="dba59c46-3bec-43cb-af1c-85ce9b1d6abd" descr="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007"/>
          <a:stretch/>
        </p:blipFill>
        <p:spPr bwMode="auto">
          <a:xfrm rot="5400000">
            <a:off x="2368721" y="280173"/>
            <a:ext cx="6857999" cy="629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5626620"/>
      </p:ext>
    </p:extLst>
  </p:cSld>
  <p:clrMapOvr>
    <a:masterClrMapping/>
  </p:clrMapOvr>
  <p:transition spd="med" advClick="0" advTm="400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20402522">
            <a:off x="852148" y="484194"/>
            <a:ext cx="2961654" cy="707886"/>
          </a:xfrm>
          <a:prstGeom prst="rect">
            <a:avLst/>
          </a:prstGeom>
          <a:noFill/>
        </p:spPr>
        <p:txBody>
          <a:bodyPr wrap="square" rtlCol="0">
            <a:spAutoFit/>
          </a:bodyPr>
          <a:lstStyle/>
          <a:p>
            <a:r>
              <a:rPr lang="en-US" sz="4000" dirty="0" smtClean="0">
                <a:solidFill>
                  <a:srgbClr val="002060"/>
                </a:solidFill>
              </a:rPr>
              <a:t>KJ</a:t>
            </a:r>
            <a:endParaRPr lang="en-US" sz="4000" dirty="0">
              <a:solidFill>
                <a:srgbClr val="002060"/>
              </a:solidFill>
            </a:endParaRPr>
          </a:p>
        </p:txBody>
      </p:sp>
      <p:pic>
        <p:nvPicPr>
          <p:cNvPr id="7170" name="65542487-C0A9-488F-9A7E-369FE85089E7" descr="65542487-C0A9-488F-9A7E-369FE85089E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022001" y="600240"/>
            <a:ext cx="6858003" cy="5657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0411485"/>
      </p:ext>
    </p:extLst>
  </p:cSld>
  <p:clrMapOvr>
    <a:masterClrMapping/>
  </p:clrMapOvr>
  <p:transition spd="med" advClick="0" advTm="400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 y="1632857"/>
            <a:ext cx="4127862" cy="2554545"/>
          </a:xfrm>
          <a:prstGeom prst="rect">
            <a:avLst/>
          </a:prstGeom>
          <a:noFill/>
        </p:spPr>
        <p:txBody>
          <a:bodyPr wrap="square" rtlCol="0">
            <a:spAutoFit/>
          </a:bodyPr>
          <a:lstStyle/>
          <a:p>
            <a:r>
              <a:rPr lang="en-US" sz="4000" dirty="0" smtClean="0">
                <a:solidFill>
                  <a:srgbClr val="002060"/>
                </a:solidFill>
              </a:rPr>
              <a:t>Hannah </a:t>
            </a:r>
            <a:r>
              <a:rPr lang="en-US" sz="4000" dirty="0" err="1" smtClean="0">
                <a:solidFill>
                  <a:srgbClr val="002060"/>
                </a:solidFill>
              </a:rPr>
              <a:t>Jachowski</a:t>
            </a:r>
            <a:endParaRPr lang="en-US" sz="4000" dirty="0" smtClean="0">
              <a:solidFill>
                <a:srgbClr val="002060"/>
              </a:solidFill>
            </a:endParaRPr>
          </a:p>
          <a:p>
            <a:r>
              <a:rPr lang="en-US" sz="4000" dirty="0" smtClean="0">
                <a:solidFill>
                  <a:srgbClr val="002060"/>
                </a:solidFill>
              </a:rPr>
              <a:t>Graduated from </a:t>
            </a:r>
          </a:p>
          <a:p>
            <a:r>
              <a:rPr lang="en-US" sz="4000" dirty="0" smtClean="0">
                <a:solidFill>
                  <a:srgbClr val="002060"/>
                </a:solidFill>
              </a:rPr>
              <a:t>OJR High School</a:t>
            </a:r>
            <a:endParaRPr lang="en-US" sz="4000" dirty="0">
              <a:solidFill>
                <a:srgbClr val="002060"/>
              </a:solidFill>
            </a:endParaRPr>
          </a:p>
        </p:txBody>
      </p:sp>
      <p:pic>
        <p:nvPicPr>
          <p:cNvPr id="8194" name="0F4B8526-C29A-4BB6-BEBB-18514CEF10F8" descr="0F4B8526-C29A-4BB6-BEBB-18514CEF10F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147937" y="71363"/>
            <a:ext cx="6858002" cy="671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4704413"/>
      </p:ext>
    </p:extLst>
  </p:cSld>
  <p:clrMapOvr>
    <a:masterClrMapping/>
  </p:clrMapOvr>
  <p:transition spd="med" advClick="0" advTm="400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723" y="1700092"/>
            <a:ext cx="4127862" cy="2554545"/>
          </a:xfrm>
          <a:prstGeom prst="rect">
            <a:avLst/>
          </a:prstGeom>
          <a:noFill/>
        </p:spPr>
        <p:txBody>
          <a:bodyPr wrap="square" rtlCol="0">
            <a:spAutoFit/>
          </a:bodyPr>
          <a:lstStyle/>
          <a:p>
            <a:r>
              <a:rPr lang="en-US" sz="4000" dirty="0" smtClean="0">
                <a:solidFill>
                  <a:srgbClr val="002060"/>
                </a:solidFill>
              </a:rPr>
              <a:t>And started her freshman year at the University of New Haven</a:t>
            </a:r>
          </a:p>
        </p:txBody>
      </p:sp>
      <p:pic>
        <p:nvPicPr>
          <p:cNvPr id="9219" name="39A07682-ECE5-451F-B9D3-F386C6262C81" descr="39A07682-ECE5-451F-B9D3-F386C6262C8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608576" y="932610"/>
            <a:ext cx="72580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3416668"/>
      </p:ext>
    </p:extLst>
  </p:cSld>
  <p:clrMapOvr>
    <a:masterClrMapping/>
  </p:clrMapOvr>
  <p:transition spd="med" advClick="0" advTm="400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7275" y="1632857"/>
            <a:ext cx="4127862" cy="2554545"/>
          </a:xfrm>
          <a:prstGeom prst="rect">
            <a:avLst/>
          </a:prstGeom>
          <a:noFill/>
        </p:spPr>
        <p:txBody>
          <a:bodyPr wrap="square" rtlCol="0">
            <a:spAutoFit/>
          </a:bodyPr>
          <a:lstStyle/>
          <a:p>
            <a:r>
              <a:rPr lang="en-US" sz="4000" dirty="0" smtClean="0">
                <a:solidFill>
                  <a:srgbClr val="002060"/>
                </a:solidFill>
              </a:rPr>
              <a:t>Gabe </a:t>
            </a:r>
            <a:r>
              <a:rPr lang="en-US" sz="4000" dirty="0" err="1" smtClean="0">
                <a:solidFill>
                  <a:srgbClr val="002060"/>
                </a:solidFill>
              </a:rPr>
              <a:t>Jachowski</a:t>
            </a:r>
            <a:endParaRPr lang="en-US" sz="4000" dirty="0" smtClean="0">
              <a:solidFill>
                <a:srgbClr val="002060"/>
              </a:solidFill>
            </a:endParaRPr>
          </a:p>
          <a:p>
            <a:endParaRPr lang="en-US" sz="4000" dirty="0" smtClean="0">
              <a:solidFill>
                <a:srgbClr val="002060"/>
              </a:solidFill>
            </a:endParaRPr>
          </a:p>
          <a:p>
            <a:r>
              <a:rPr lang="en-US" sz="4000" dirty="0" smtClean="0">
                <a:solidFill>
                  <a:srgbClr val="002060"/>
                </a:solidFill>
              </a:rPr>
              <a:t>Became an Essential Worker</a:t>
            </a:r>
            <a:endParaRPr lang="en-US" sz="4000" dirty="0">
              <a:solidFill>
                <a:srgbClr val="002060"/>
              </a:solidFill>
            </a:endParaRPr>
          </a:p>
        </p:txBody>
      </p:sp>
      <p:pic>
        <p:nvPicPr>
          <p:cNvPr id="10242" name="8423A55F-EB21-4F03-9555-EF1361A41742" descr="8423A55F-EB21-4F03-9555-EF1361A417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6387" y="-1"/>
            <a:ext cx="5414402"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8456854"/>
      </p:ext>
    </p:extLst>
  </p:cSld>
  <p:clrMapOvr>
    <a:masterClrMapping/>
  </p:clrMapOvr>
  <p:transition spd="med" advClick="0" advTm="400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78cf46f4-9be2-40e2-9e50-29045f503203@namprd19"/>
          <p:cNvPicPr>
            <a:picLocks noChangeAspect="1" noChangeArrowheads="1"/>
          </p:cNvPicPr>
          <p:nvPr/>
        </p:nvPicPr>
        <p:blipFill rotWithShape="1">
          <a:blip r:embed="rId2">
            <a:extLst>
              <a:ext uri="{28A0092B-C50C-407E-A947-70E740481C1C}">
                <a14:useLocalDpi xmlns:a14="http://schemas.microsoft.com/office/drawing/2010/main" val="0"/>
              </a:ext>
            </a:extLst>
          </a:blip>
          <a:srcRect t="45826"/>
          <a:stretch/>
        </p:blipFill>
        <p:spPr bwMode="auto">
          <a:xfrm>
            <a:off x="1685109" y="313508"/>
            <a:ext cx="7406640" cy="6048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rot="20402522">
            <a:off x="300819" y="663520"/>
            <a:ext cx="2961654" cy="707886"/>
          </a:xfrm>
          <a:prstGeom prst="rect">
            <a:avLst/>
          </a:prstGeom>
          <a:noFill/>
        </p:spPr>
        <p:txBody>
          <a:bodyPr wrap="square" rtlCol="0">
            <a:spAutoFit/>
          </a:bodyPr>
          <a:lstStyle/>
          <a:p>
            <a:r>
              <a:rPr lang="en-US" sz="4000" dirty="0" err="1" smtClean="0">
                <a:solidFill>
                  <a:srgbClr val="002060"/>
                </a:solidFill>
              </a:rPr>
              <a:t>Evon</a:t>
            </a:r>
            <a:endParaRPr lang="en-US" sz="4000" dirty="0">
              <a:solidFill>
                <a:srgbClr val="002060"/>
              </a:solidFill>
            </a:endParaRPr>
          </a:p>
        </p:txBody>
      </p:sp>
    </p:spTree>
    <p:extLst>
      <p:ext uri="{BB962C8B-B14F-4D97-AF65-F5344CB8AC3E}">
        <p14:creationId xmlns:p14="http://schemas.microsoft.com/office/powerpoint/2010/main" val="1897555663"/>
      </p:ext>
    </p:extLst>
  </p:cSld>
  <p:clrMapOvr>
    <a:masterClrMapping/>
  </p:clrMapOvr>
  <p:transition spd="med" advClick="0" advTm="4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6750" y="0"/>
            <a:ext cx="10024164" cy="6858000"/>
          </a:xfrm>
        </p:spPr>
      </p:pic>
    </p:spTree>
    <p:extLst>
      <p:ext uri="{BB962C8B-B14F-4D97-AF65-F5344CB8AC3E}">
        <p14:creationId xmlns:p14="http://schemas.microsoft.com/office/powerpoint/2010/main" val="2054235371"/>
      </p:ext>
    </p:extLst>
  </p:cSld>
  <p:clrMapOvr>
    <a:masterClrMapping/>
  </p:clrMapOvr>
  <p:transition spd="med" advClick="0" advTm="400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20402522">
            <a:off x="300819" y="663520"/>
            <a:ext cx="2961654" cy="707886"/>
          </a:xfrm>
          <a:prstGeom prst="rect">
            <a:avLst/>
          </a:prstGeom>
          <a:noFill/>
        </p:spPr>
        <p:txBody>
          <a:bodyPr wrap="square" rtlCol="0">
            <a:spAutoFit/>
          </a:bodyPr>
          <a:lstStyle/>
          <a:p>
            <a:r>
              <a:rPr lang="en-US" sz="4000" dirty="0" smtClean="0">
                <a:solidFill>
                  <a:srgbClr val="002060"/>
                </a:solidFill>
              </a:rPr>
              <a:t>Pat</a:t>
            </a:r>
            <a:endParaRPr lang="en-US" sz="4000" dirty="0">
              <a:solidFill>
                <a:srgbClr val="002060"/>
              </a:solidFill>
            </a:endParaRPr>
          </a:p>
        </p:txBody>
      </p:sp>
      <p:pic>
        <p:nvPicPr>
          <p:cNvPr id="3074" name="D72DC117-4B3F-481E-A3E4-E731E438DE34" descr="D72DC117-4B3F-481E-A3E4-E731E438DE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0841" y="0"/>
            <a:ext cx="584964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156897"/>
      </p:ext>
    </p:extLst>
  </p:cSld>
  <p:clrMapOvr>
    <a:masterClrMapping/>
  </p:clrMapOvr>
  <p:transition spd="med" advClick="0" advTm="400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20402522">
            <a:off x="300819" y="355744"/>
            <a:ext cx="2961654" cy="1323439"/>
          </a:xfrm>
          <a:prstGeom prst="rect">
            <a:avLst/>
          </a:prstGeom>
          <a:noFill/>
        </p:spPr>
        <p:txBody>
          <a:bodyPr wrap="square" rtlCol="0">
            <a:spAutoFit/>
          </a:bodyPr>
          <a:lstStyle/>
          <a:p>
            <a:r>
              <a:rPr lang="en-US" sz="4000" dirty="0" smtClean="0">
                <a:solidFill>
                  <a:srgbClr val="002060"/>
                </a:solidFill>
              </a:rPr>
              <a:t>Lisa</a:t>
            </a:r>
          </a:p>
          <a:p>
            <a:endParaRPr lang="en-US" sz="4000" dirty="0">
              <a:solidFill>
                <a:srgbClr val="002060"/>
              </a:solidFill>
            </a:endParaRPr>
          </a:p>
        </p:txBody>
      </p:sp>
      <p:pic>
        <p:nvPicPr>
          <p:cNvPr id="1026" name="a75bb13d-4a61-40d4-8758-0cae8b91e6ca" descr="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179"/>
          <a:stretch/>
        </p:blipFill>
        <p:spPr bwMode="auto">
          <a:xfrm rot="5400000">
            <a:off x="2072151" y="501232"/>
            <a:ext cx="6715748" cy="5713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0045906"/>
      </p:ext>
    </p:extLst>
  </p:cSld>
  <p:clrMapOvr>
    <a:masterClrMapping/>
  </p:clrMapOvr>
  <p:transition spd="med" advClick="0" advTm="400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90E94E1C-AD43-414E-9E81-6488CD4520F0" descr="90E94E1C-AD43-414E-9E81-6488CD4520F0"/>
          <p:cNvPicPr preferRelativeResize="0">
            <a:picLocks noChangeAspect="1" noChangeArrowheads="1"/>
          </p:cNvPicPr>
          <p:nvPr/>
        </p:nvPicPr>
        <p:blipFill rotWithShape="1">
          <a:blip r:embed="rId2" cstate="print">
            <a:extLst>
              <a:ext uri="{28A0092B-C50C-407E-A947-70E740481C1C}">
                <a14:useLocalDpi xmlns:a14="http://schemas.microsoft.com/office/drawing/2010/main" val="0"/>
              </a:ext>
            </a:extLst>
          </a:blip>
          <a:srcRect l="-150227" t="-127726" r="-121134" b="-143635"/>
          <a:stretch/>
        </p:blipFill>
        <p:spPr bwMode="auto">
          <a:xfrm>
            <a:off x="-4576824" y="-8704452"/>
            <a:ext cx="19166882" cy="2551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rot="20402522">
            <a:off x="300819" y="663520"/>
            <a:ext cx="2961654" cy="707886"/>
          </a:xfrm>
          <a:prstGeom prst="rect">
            <a:avLst/>
          </a:prstGeom>
          <a:noFill/>
        </p:spPr>
        <p:txBody>
          <a:bodyPr wrap="square" rtlCol="0">
            <a:spAutoFit/>
          </a:bodyPr>
          <a:lstStyle/>
          <a:p>
            <a:r>
              <a:rPr lang="en-US" sz="4000" dirty="0" smtClean="0">
                <a:solidFill>
                  <a:srgbClr val="002060"/>
                </a:solidFill>
              </a:rPr>
              <a:t>Kathy</a:t>
            </a:r>
            <a:endParaRPr lang="en-US" sz="4000" dirty="0">
              <a:solidFill>
                <a:srgbClr val="002060"/>
              </a:solidFill>
            </a:endParaRPr>
          </a:p>
        </p:txBody>
      </p:sp>
    </p:spTree>
    <p:extLst>
      <p:ext uri="{BB962C8B-B14F-4D97-AF65-F5344CB8AC3E}">
        <p14:creationId xmlns:p14="http://schemas.microsoft.com/office/powerpoint/2010/main" val="2795877496"/>
      </p:ext>
    </p:extLst>
  </p:cSld>
  <p:clrMapOvr>
    <a:masterClrMapping/>
  </p:clrMapOvr>
  <p:transition spd="med" advClick="0" advTm="400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E8164C42-3038-4673-99AD-6AF6C45E2955" descr="E8164C42-3038-4673-99AD-6AF6C45E29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563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22070" y="5657671"/>
            <a:ext cx="11795760" cy="1200329"/>
          </a:xfrm>
          <a:prstGeom prst="rect">
            <a:avLst/>
          </a:prstGeom>
          <a:noFill/>
        </p:spPr>
        <p:txBody>
          <a:bodyPr wrap="square" rtlCol="0">
            <a:spAutoFit/>
          </a:bodyPr>
          <a:lstStyle/>
          <a:p>
            <a:pPr algn="ctr"/>
            <a:r>
              <a:rPr lang="en-US" sz="3600" dirty="0" smtClean="0">
                <a:solidFill>
                  <a:srgbClr val="002060"/>
                </a:solidFill>
              </a:rPr>
              <a:t>Katie Young   Arcadia University    </a:t>
            </a:r>
          </a:p>
          <a:p>
            <a:pPr algn="ctr"/>
            <a:r>
              <a:rPr lang="en-US" sz="3600" dirty="0" smtClean="0">
                <a:solidFill>
                  <a:srgbClr val="002060"/>
                </a:solidFill>
              </a:rPr>
              <a:t>December 2020 Graduation </a:t>
            </a:r>
            <a:endParaRPr lang="en-US" sz="3600" dirty="0">
              <a:solidFill>
                <a:srgbClr val="002060"/>
              </a:solidFill>
            </a:endParaRPr>
          </a:p>
        </p:txBody>
      </p:sp>
    </p:spTree>
    <p:extLst>
      <p:ext uri="{BB962C8B-B14F-4D97-AF65-F5344CB8AC3E}">
        <p14:creationId xmlns:p14="http://schemas.microsoft.com/office/powerpoint/2010/main" val="2369081777"/>
      </p:ext>
    </p:extLst>
  </p:cSld>
  <p:clrMapOvr>
    <a:masterClrMapping/>
  </p:clrMapOvr>
  <p:transition spd="med" advClick="0" advTm="400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1B4BFE95-5B23-4DAE-8934-B7456E4DDEF9" descr="1B4BFE95-5B23-4DAE-8934-B7456E4DDEF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5165" y="0"/>
            <a:ext cx="702781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1440" y="1632857"/>
            <a:ext cx="3775166" cy="3170099"/>
          </a:xfrm>
          <a:prstGeom prst="rect">
            <a:avLst/>
          </a:prstGeom>
          <a:noFill/>
        </p:spPr>
        <p:txBody>
          <a:bodyPr wrap="square" rtlCol="0">
            <a:spAutoFit/>
          </a:bodyPr>
          <a:lstStyle/>
          <a:p>
            <a:r>
              <a:rPr lang="en-US" sz="4000" dirty="0" smtClean="0">
                <a:solidFill>
                  <a:srgbClr val="002060"/>
                </a:solidFill>
              </a:rPr>
              <a:t>Rob, Kathy, and Katie Young</a:t>
            </a:r>
          </a:p>
          <a:p>
            <a:endParaRPr lang="en-US" sz="4000" dirty="0" smtClean="0">
              <a:solidFill>
                <a:srgbClr val="002060"/>
              </a:solidFill>
            </a:endParaRPr>
          </a:p>
          <a:p>
            <a:r>
              <a:rPr lang="en-US" sz="4000" dirty="0" smtClean="0">
                <a:solidFill>
                  <a:srgbClr val="002060"/>
                </a:solidFill>
              </a:rPr>
              <a:t>October 2020</a:t>
            </a:r>
          </a:p>
          <a:p>
            <a:r>
              <a:rPr lang="en-US" sz="4000" dirty="0" smtClean="0">
                <a:solidFill>
                  <a:srgbClr val="002060"/>
                </a:solidFill>
              </a:rPr>
              <a:t>Magic Kingdom</a:t>
            </a:r>
            <a:endParaRPr lang="en-US" sz="4000" dirty="0">
              <a:solidFill>
                <a:srgbClr val="002060"/>
              </a:solidFill>
            </a:endParaRPr>
          </a:p>
        </p:txBody>
      </p:sp>
    </p:spTree>
    <p:extLst>
      <p:ext uri="{BB962C8B-B14F-4D97-AF65-F5344CB8AC3E}">
        <p14:creationId xmlns:p14="http://schemas.microsoft.com/office/powerpoint/2010/main" val="2483083082"/>
      </p:ext>
    </p:extLst>
  </p:cSld>
  <p:clrMapOvr>
    <a:masterClrMapping/>
  </p:clrMapOvr>
  <p:transition spd="med" advClick="0" advTm="400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2069" y="5409478"/>
            <a:ext cx="11795760" cy="1200329"/>
          </a:xfrm>
          <a:prstGeom prst="rect">
            <a:avLst/>
          </a:prstGeom>
          <a:noFill/>
        </p:spPr>
        <p:txBody>
          <a:bodyPr wrap="square" rtlCol="0">
            <a:spAutoFit/>
          </a:bodyPr>
          <a:lstStyle/>
          <a:p>
            <a:pPr algn="ctr"/>
            <a:r>
              <a:rPr lang="en-US" sz="3600" dirty="0" smtClean="0">
                <a:solidFill>
                  <a:srgbClr val="002060"/>
                </a:solidFill>
              </a:rPr>
              <a:t>Merry Christmas from the ABCUSA </a:t>
            </a:r>
          </a:p>
          <a:p>
            <a:pPr algn="ctr"/>
            <a:r>
              <a:rPr lang="en-US" sz="3600" dirty="0" smtClean="0">
                <a:solidFill>
                  <a:srgbClr val="002060"/>
                </a:solidFill>
              </a:rPr>
              <a:t>Virtual Christmas Party Planning Team</a:t>
            </a:r>
            <a:endParaRPr lang="en-US" sz="3600" dirty="0">
              <a:solidFill>
                <a:srgbClr val="002060"/>
              </a:solidFill>
            </a:endParaRPr>
          </a:p>
        </p:txBody>
      </p:sp>
      <p:pic>
        <p:nvPicPr>
          <p:cNvPr id="7170" name="8fab5bc6-44cf-4338-8d11-4641915d3e8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37" y="109266"/>
            <a:ext cx="11934825"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7824293"/>
      </p:ext>
    </p:extLst>
  </p:cSld>
  <p:clrMapOvr>
    <a:masterClrMapping/>
  </p:clrMapOvr>
  <p:transition spd="med" advClick="0" advTm="400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otalTime>545</TotalTime>
  <Words>328</Words>
  <Application>Microsoft Office PowerPoint</Application>
  <PresentationFormat>Widescreen</PresentationFormat>
  <Paragraphs>82</Paragraphs>
  <Slides>95</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95</vt:i4>
      </vt:variant>
    </vt:vector>
  </HeadingPairs>
  <TitlesOfParts>
    <vt:vector size="104" baseType="lpstr">
      <vt:lpstr>Arial</vt:lpstr>
      <vt:lpstr>Calibri</vt:lpstr>
      <vt:lpstr>Calibri Light</vt:lpstr>
      <vt:lpstr>DengXian</vt:lpstr>
      <vt:lpstr>Garamond</vt:lpstr>
      <vt:lpstr>Trebuchet MS</vt:lpstr>
      <vt:lpstr>Wingdings 3</vt:lpstr>
      <vt:lpstr>Office Theme</vt:lpstr>
      <vt:lpstr>Facet</vt:lpstr>
      <vt:lpstr>2020 STARTED OUT WITH A BANG</vt:lpstr>
      <vt:lpstr>PowerPoint Presentation</vt:lpstr>
      <vt:lpstr>PowerPoint Presentation</vt:lpstr>
      <vt:lpstr>WE WELCOMED NEW FRIENDS TO OUR NEW OFFICE</vt:lpstr>
      <vt:lpstr>PowerPoint Presentation</vt:lpstr>
      <vt:lpstr>PowerPoint Presentation</vt:lpstr>
      <vt:lpstr>WE WELCOMED OLD FRIENDS TO OUR NEW OFFICE</vt:lpstr>
      <vt:lpstr>PowerPoint Presentation</vt:lpstr>
      <vt:lpstr>PowerPoint Presentation</vt:lpstr>
      <vt:lpstr>PowerPoint Presentation</vt:lpstr>
      <vt:lpstr>PowerPoint Presentation</vt:lpstr>
      <vt:lpstr>PowerPoint Presentation</vt:lpstr>
      <vt:lpstr>PowerPoint Presentation</vt:lpstr>
      <vt:lpstr>AND THEN… MARCH 13, 2020</vt:lpstr>
      <vt:lpstr>President Trump declares coronavirus outbreak a national emergency </vt:lpstr>
      <vt:lpstr>AND EVERYDAY LIFE BEGAN TO LOOK A LITTLE DIFFERENT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LEARNED TO ADAPT AND  THE MINISTRY OF ABCUSA PUSHED FORWARD</vt:lpstr>
      <vt:lpstr>PowerPoint Presentation</vt:lpstr>
      <vt:lpstr>American Baptist Churches USA Survey Assesses Impact of COVID-19</vt:lpstr>
      <vt:lpstr>ABC Creation Justice Network  Webinar Series,  “Praying with Creation”  </vt:lpstr>
      <vt:lpstr>ABCUSA Generosity Project </vt:lpstr>
      <vt:lpstr>Anti-Racism Task Force Formation </vt:lpstr>
      <vt:lpstr>Marie Onwubuariri called as Associate General Secretary for Mission Resource Development </vt:lpstr>
      <vt:lpstr>Golden Rule 2020:  A Call for  Dignity and Respect  </vt:lpstr>
      <vt:lpstr>NLC RETIRING  EXECUTIVES EVENT </vt:lpstr>
      <vt:lpstr>PowerPoint Presentation</vt:lpstr>
      <vt:lpstr>PowerPoint Presentation</vt:lpstr>
      <vt:lpstr> June 15-18, 2022 </vt:lpstr>
      <vt:lpstr>AND THROUGH  IT ALL…   WE PERSEVERED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Jachowski, Kathy</dc:creator>
  <cp:lastModifiedBy>KIERNAN, Tina</cp:lastModifiedBy>
  <cp:revision>71</cp:revision>
  <dcterms:created xsi:type="dcterms:W3CDTF">2020-11-02T20:52:05Z</dcterms:created>
  <dcterms:modified xsi:type="dcterms:W3CDTF">2020-12-11T19:26:30Z</dcterms:modified>
</cp:coreProperties>
</file>