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328" r:id="rId3"/>
    <p:sldId id="293" r:id="rId4"/>
    <p:sldId id="294" r:id="rId5"/>
    <p:sldId id="284" r:id="rId6"/>
    <p:sldId id="347" r:id="rId7"/>
    <p:sldId id="282" r:id="rId8"/>
    <p:sldId id="295" r:id="rId9"/>
    <p:sldId id="348" r:id="rId10"/>
    <p:sldId id="299" r:id="rId11"/>
    <p:sldId id="302" r:id="rId12"/>
    <p:sldId id="349" r:id="rId13"/>
    <p:sldId id="303" r:id="rId14"/>
    <p:sldId id="283" r:id="rId15"/>
    <p:sldId id="301" r:id="rId16"/>
    <p:sldId id="305" r:id="rId17"/>
    <p:sldId id="286" r:id="rId18"/>
    <p:sldId id="311" r:id="rId19"/>
    <p:sldId id="271" r:id="rId20"/>
    <p:sldId id="306" r:id="rId21"/>
    <p:sldId id="308" r:id="rId22"/>
    <p:sldId id="307" r:id="rId23"/>
    <p:sldId id="314" r:id="rId24"/>
    <p:sldId id="312" r:id="rId25"/>
    <p:sldId id="310" r:id="rId26"/>
    <p:sldId id="316" r:id="rId27"/>
    <p:sldId id="313" r:id="rId28"/>
    <p:sldId id="315" r:id="rId29"/>
    <p:sldId id="31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URCH MISSION SUPPORT" id="{297BBCF4-3C0E-4A38-AED9-3C1C33F4C246}">
          <p14:sldIdLst>
            <p14:sldId id="268"/>
          </p14:sldIdLst>
        </p14:section>
        <p14:section name="FOR THE CHURCHES" id="{6F1A8712-AD63-4BDD-B852-EFC3BC720B65}">
          <p14:sldIdLst>
            <p14:sldId id="328"/>
          </p14:sldIdLst>
        </p14:section>
        <p14:section name="FORMAT COMPARISON" id="{593F2639-A829-42B7-858F-5AAA38DD20C1}">
          <p14:sldIdLst>
            <p14:sldId id="293"/>
            <p14:sldId id="294"/>
          </p14:sldIdLst>
        </p14:section>
        <p14:section name="FORMAT PURPOSE" id="{3A910C6D-D2A3-4EDE-9857-D4D66D272854}">
          <p14:sldIdLst>
            <p14:sldId id="284"/>
            <p14:sldId id="347"/>
          </p14:sldIdLst>
        </p14:section>
        <p14:section name="REDESIGN DETAILS" id="{25FE6B21-7833-46A5-A24A-0A700F0C7F0C}">
          <p14:sldIdLst>
            <p14:sldId id="282"/>
            <p14:sldId id="295"/>
            <p14:sldId id="348"/>
            <p14:sldId id="299"/>
            <p14:sldId id="302"/>
            <p14:sldId id="349"/>
            <p14:sldId id="303"/>
            <p14:sldId id="283"/>
            <p14:sldId id="301"/>
            <p14:sldId id="305"/>
          </p14:sldIdLst>
        </p14:section>
        <p14:section name="EXAMPLES OF USING THE NEW FORM" id="{A3BA7ECF-0AAF-453C-B0B9-0F722D2CA14E}">
          <p14:sldIdLst>
            <p14:sldId id="286"/>
            <p14:sldId id="311"/>
            <p14:sldId id="271"/>
            <p14:sldId id="306"/>
            <p14:sldId id="308"/>
            <p14:sldId id="307"/>
            <p14:sldId id="314"/>
            <p14:sldId id="312"/>
            <p14:sldId id="310"/>
            <p14:sldId id="316"/>
            <p14:sldId id="313"/>
            <p14:sldId id="315"/>
          </p14:sldIdLst>
        </p14:section>
        <p14:section name="NEED HELP?" id="{C567D828-14D5-41AE-B57C-3BF870DEC72E}">
          <p14:sldIdLst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10EAE"/>
    <a:srgbClr val="E8E313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2353" autoAdjust="0"/>
  </p:normalViewPr>
  <p:slideViewPr>
    <p:cSldViewPr>
      <p:cViewPr>
        <p:scale>
          <a:sx n="110" d="100"/>
          <a:sy n="110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714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B887-808F-43F0-A781-A7A23110F95C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4166D-FB7F-4255-B597-00C6C427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7B7F-BB43-4AB7-8C92-A6F7291A9CC0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DDC7-5161-4996-B722-AFF759E1D5EC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E05E-F65A-4CD1-AB97-982383D3B335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35D1-A1A3-4DA8-8324-0B1AFD7E8BE4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FC1E-6F9B-4AD6-8267-7D4DD3C30035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DBDF-85F1-4F14-89BA-CC5761FD22DF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0AA8-B3CB-4A7A-BB74-5F8CD45EE9FD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8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72F-CBDA-4C5F-82C7-53B50FC9E80E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4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1420-F1D2-4A3A-8214-AF4D1B10EBD5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6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1978-D850-4EA3-B669-C57708774FB3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5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A1F9-3EB9-4A1A-AF8B-352E0D05A1F1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127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A4A7-D880-4DAB-A47E-5615993A3D3B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79663-41E1-46EE-9690-F18F94006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Lucida Calligraphy" panose="03010101010101010101" pitchFamily="66" charset="0"/>
              </a:rPr>
              <a:t>American Baptist Churches USA</a:t>
            </a:r>
            <a:endParaRPr lang="en-US" sz="1400" b="1" dirty="0">
              <a:latin typeface="Lucida Calligraphy" panose="03010101010101010101" pitchFamily="66" charset="0"/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4384" y="33528"/>
            <a:ext cx="9079992" cy="6784848"/>
          </a:xfrm>
          <a:prstGeom prst="frame">
            <a:avLst>
              <a:gd name="adj1" fmla="val 585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5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699260"/>
            <a:ext cx="25622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1602165"/>
            <a:ext cx="594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 MISSION SUPPORT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040" y="5852160"/>
            <a:ext cx="115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Form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3349" y="1402110"/>
            <a:ext cx="4473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Introducing the Newly Redesigned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534400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45720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BOTTOM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The bottom receipt section is almost exactly like the original form. The only difference here is that the new version includes the </a:t>
            </a:r>
            <a:r>
              <a:rPr lang="en-US" sz="2400" u="sng" dirty="0" smtClean="0">
                <a:solidFill>
                  <a:srgbClr val="0070C0"/>
                </a:solidFill>
              </a:rPr>
              <a:t>date</a:t>
            </a:r>
            <a:r>
              <a:rPr lang="en-US" sz="2400" dirty="0" smtClean="0">
                <a:solidFill>
                  <a:srgbClr val="0070C0"/>
                </a:solidFill>
              </a:rPr>
              <a:t> when the form version was last updated.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391400" y="5943600"/>
            <a:ext cx="1371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68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45720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MIDDLE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1295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This is the section of the form that has changed the most. It is divided into giving categories F – I and has columns for you to enter the </a:t>
            </a:r>
            <a:r>
              <a:rPr lang="en-US" sz="2400" u="sng" dirty="0" smtClean="0">
                <a:solidFill>
                  <a:srgbClr val="0070C0"/>
                </a:solidFill>
              </a:rPr>
              <a:t>name/description</a:t>
            </a:r>
            <a:r>
              <a:rPr lang="en-US" sz="2400" dirty="0" smtClean="0">
                <a:solidFill>
                  <a:srgbClr val="0070C0"/>
                </a:solidFill>
              </a:rPr>
              <a:t> of each gift, its </a:t>
            </a:r>
            <a:r>
              <a:rPr lang="en-US" sz="2400" u="sng" dirty="0" smtClean="0">
                <a:solidFill>
                  <a:srgbClr val="0070C0"/>
                </a:solidFill>
              </a:rPr>
              <a:t>purpose</a:t>
            </a:r>
            <a:r>
              <a:rPr lang="en-US" sz="2400" dirty="0" smtClean="0">
                <a:solidFill>
                  <a:srgbClr val="0070C0"/>
                </a:solidFill>
              </a:rPr>
              <a:t> and its </a:t>
            </a:r>
            <a:r>
              <a:rPr lang="en-US" sz="2400" u="sng" dirty="0" smtClean="0">
                <a:solidFill>
                  <a:srgbClr val="0070C0"/>
                </a:solidFill>
              </a:rPr>
              <a:t>amount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68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45720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MIDDLE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1295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This is the section of the form that has changed the most. It is divided into giving categories F – I and has columns for you to enter the </a:t>
            </a:r>
            <a:r>
              <a:rPr lang="en-US" sz="2400" u="sng" dirty="0" smtClean="0">
                <a:solidFill>
                  <a:srgbClr val="0070C0"/>
                </a:solidFill>
              </a:rPr>
              <a:t>name/description</a:t>
            </a:r>
            <a:r>
              <a:rPr lang="en-US" sz="2400" dirty="0" smtClean="0">
                <a:solidFill>
                  <a:srgbClr val="0070C0"/>
                </a:solidFill>
              </a:rPr>
              <a:t> of each gift, its </a:t>
            </a:r>
            <a:r>
              <a:rPr lang="en-US" sz="2400" u="sng" dirty="0" smtClean="0">
                <a:solidFill>
                  <a:srgbClr val="0070C0"/>
                </a:solidFill>
              </a:rPr>
              <a:t>purpose</a:t>
            </a:r>
            <a:r>
              <a:rPr lang="en-US" sz="2400" dirty="0" smtClean="0">
                <a:solidFill>
                  <a:srgbClr val="0070C0"/>
                </a:solidFill>
              </a:rPr>
              <a:t> and its </a:t>
            </a:r>
            <a:r>
              <a:rPr lang="en-US" sz="2400" u="sng" dirty="0" smtClean="0">
                <a:solidFill>
                  <a:srgbClr val="0070C0"/>
                </a:solidFill>
              </a:rPr>
              <a:t>amount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2819400"/>
            <a:ext cx="3200400" cy="3429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57600" y="2819400"/>
            <a:ext cx="3810000" cy="3429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43800" y="2819400"/>
            <a:ext cx="1219200" cy="3429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8310" y="2209798"/>
            <a:ext cx="2328206" cy="304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965200" y="2209798"/>
            <a:ext cx="1143000" cy="304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99750" y="2209799"/>
            <a:ext cx="1028700" cy="314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5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20" y="1324353"/>
            <a:ext cx="4113394" cy="5320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615" y="457200"/>
            <a:ext cx="89867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Using The </a:t>
            </a:r>
            <a:r>
              <a:rPr lang="en-US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 A Guide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66851"/>
            <a:ext cx="4114800" cy="2666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On the Definitions page, there is a complete set of </a:t>
            </a:r>
            <a:r>
              <a:rPr lang="en-US" sz="2800" u="sng" dirty="0" smtClean="0">
                <a:solidFill>
                  <a:srgbClr val="0070C0"/>
                </a:solidFill>
              </a:rPr>
              <a:t>category definitions</a:t>
            </a:r>
            <a:r>
              <a:rPr lang="en-US" sz="2800" dirty="0" smtClean="0">
                <a:solidFill>
                  <a:srgbClr val="0070C0"/>
                </a:solidFill>
              </a:rPr>
              <a:t>. These will help you determine which categories to use when posting your gifts.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267200" cy="2301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98865" y="4114800"/>
            <a:ext cx="3149210" cy="9906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86895" y="4896930"/>
            <a:ext cx="3961180" cy="951585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461196" y="3628345"/>
            <a:ext cx="3686879" cy="9144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14815" y="3886200"/>
            <a:ext cx="3533260" cy="9144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167 -0.23333 L 5.55112E-17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11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7 -0.23333 L 5.55112E-17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1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7917 -0.26111 L -3.33333E-6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130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73333 -0.24445 L 0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39365" y="1739180"/>
            <a:ext cx="280356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see more about this Definitions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page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0" y="423125"/>
            <a:ext cx="4877435" cy="6308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44" y="1295399"/>
            <a:ext cx="8503828" cy="15849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top section defines </a:t>
            </a:r>
            <a:r>
              <a:rPr lang="en-US" sz="2000" i="1" dirty="0" smtClean="0">
                <a:solidFill>
                  <a:srgbClr val="0070C0"/>
                </a:solidFill>
              </a:rPr>
              <a:t>United Mission </a:t>
            </a:r>
            <a:r>
              <a:rPr lang="en-US" sz="2000" dirty="0" smtClean="0">
                <a:solidFill>
                  <a:srgbClr val="0070C0"/>
                </a:solidFill>
              </a:rPr>
              <a:t>(A – B), as well as the giving categories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(C – E). It also explains how your gifts are divided and distributed across the organizations. Again, </a:t>
            </a:r>
            <a:r>
              <a:rPr lang="en-US" sz="2000" dirty="0">
                <a:solidFill>
                  <a:srgbClr val="0070C0"/>
                </a:solidFill>
              </a:rPr>
              <a:t>when posting on the </a:t>
            </a:r>
            <a:r>
              <a:rPr lang="en-US" sz="2000" dirty="0" smtClean="0">
                <a:solidFill>
                  <a:srgbClr val="0070C0"/>
                </a:solidFill>
              </a:rPr>
              <a:t>form, these five giving categories require NO additional details.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UPPER Sectio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4" y="2628877"/>
            <a:ext cx="7794572" cy="4141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remainder of this definitions page defines the remaining giving categories (F – I) in the same way as the top section. Again</a:t>
            </a:r>
            <a:r>
              <a:rPr lang="en-US" sz="2000" dirty="0">
                <a:solidFill>
                  <a:srgbClr val="0070C0"/>
                </a:solidFill>
              </a:rPr>
              <a:t>, when posting on the </a:t>
            </a:r>
            <a:r>
              <a:rPr lang="en-US" sz="2000" dirty="0" smtClean="0">
                <a:solidFill>
                  <a:srgbClr val="0070C0"/>
                </a:solidFill>
              </a:rPr>
              <a:t>form, the remaining giving categories DO require additional details.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REMAINDER Of The Page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0" y="2200040"/>
            <a:ext cx="5963003" cy="4536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33400"/>
            <a:ext cx="731520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EXAMPLES</a:t>
            </a:r>
            <a:endParaRPr lang="en-US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THE</a:t>
            </a:r>
          </a:p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CHURCHES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590" y="4069073"/>
            <a:ext cx="1828820" cy="2362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685800"/>
            <a:ext cx="457200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EXAMPLES</a:t>
            </a:r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THE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8717" y="685800"/>
            <a:ext cx="1828820" cy="2362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3886165"/>
            <a:ext cx="7315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0070C0"/>
                </a:solidFill>
              </a:rPr>
              <a:t>NOTE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sz="5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Since the bottom section of the form is actually a receipt stub, we will omit it from the form in the next examples. This will provide each slide with additional room.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73152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533400"/>
            <a:ext cx="8839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1:  UNITED MISSION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99211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23711" y="2717884"/>
            <a:ext cx="1828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1,000.00</a:t>
            </a: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endParaRPr lang="en-US" sz="100" b="1" dirty="0">
              <a:solidFill>
                <a:srgbClr val="210EAE"/>
              </a:solidFill>
            </a:endParaRPr>
          </a:p>
          <a:p>
            <a:r>
              <a:rPr lang="en-US" sz="1050" b="1" dirty="0" smtClean="0">
                <a:solidFill>
                  <a:srgbClr val="210EAE"/>
                </a:solidFill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3711" y="64008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2,000.00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67" y="2745634"/>
            <a:ext cx="2038041" cy="1631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post gifts to </a:t>
            </a:r>
            <a:r>
              <a:rPr lang="en-US" sz="2000" i="1" u="sng" dirty="0" smtClean="0"/>
              <a:t>UNITED MISSION</a:t>
            </a:r>
            <a:r>
              <a:rPr lang="en-US" sz="2000" dirty="0" smtClean="0"/>
              <a:t>, simply enter amounts into A and/or B.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38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33400"/>
            <a:ext cx="7315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INFORMATION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THE</a:t>
            </a:r>
          </a:p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CHURCHES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590" y="4069073"/>
            <a:ext cx="1828820" cy="2362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533400"/>
            <a:ext cx="8839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2:  THE OFFERINGS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9211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23711" y="3065130"/>
            <a:ext cx="1828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endParaRPr lang="en-US" sz="100" b="1" dirty="0">
              <a:solidFill>
                <a:srgbClr val="0033CC"/>
              </a:solidFill>
            </a:endParaRP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3711" y="6400800"/>
            <a:ext cx="118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5,000.00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2836" y="3623086"/>
            <a:ext cx="501967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 smtClean="0">
                <a:solidFill>
                  <a:srgbClr val="210EAE"/>
                </a:solidFill>
              </a:rPr>
              <a:t>  </a:t>
            </a:r>
            <a:endParaRPr lang="en-US" sz="400" b="1" dirty="0" smtClean="0">
              <a:solidFill>
                <a:srgbClr val="210EAE"/>
              </a:solidFill>
            </a:endParaRPr>
          </a:p>
          <a:p>
            <a:r>
              <a:rPr lang="en-US" sz="1050" b="1" dirty="0">
                <a:solidFill>
                  <a:srgbClr val="210EAE"/>
                </a:solidFill>
              </a:rPr>
              <a:t> </a:t>
            </a:r>
            <a:r>
              <a:rPr lang="en-US" sz="1050" b="1" dirty="0" smtClean="0">
                <a:solidFill>
                  <a:srgbClr val="210EAE"/>
                </a:solidFill>
              </a:rPr>
              <a:t>      </a:t>
            </a:r>
            <a:r>
              <a:rPr lang="en-US" sz="1050" b="1" dirty="0" smtClean="0">
                <a:solidFill>
                  <a:srgbClr val="0033CC"/>
                </a:solidFill>
              </a:rPr>
              <a:t>Wherever it is needed most	                                               1,000.00</a:t>
            </a:r>
          </a:p>
          <a:p>
            <a:endParaRPr lang="en-US" sz="1400" b="1" dirty="0" smtClean="0">
              <a:solidFill>
                <a:srgbClr val="0033CC"/>
              </a:solidFill>
            </a:endParaRPr>
          </a:p>
          <a:p>
            <a:endParaRPr lang="en-US" sz="100" b="1" dirty="0">
              <a:solidFill>
                <a:srgbClr val="0033CC"/>
              </a:solidFill>
            </a:endParaRPr>
          </a:p>
          <a:p>
            <a:r>
              <a:rPr lang="en-US" sz="1050" b="1" dirty="0" smtClean="0">
                <a:solidFill>
                  <a:srgbClr val="0033CC"/>
                </a:solidFill>
              </a:rPr>
              <a:t>       Wherever it is needed  most                                                 1,000.00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67" y="2409059"/>
            <a:ext cx="2011657" cy="333937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post gifts to </a:t>
            </a:r>
            <a:r>
              <a:rPr lang="en-US" sz="2000" i="1" u="sng" dirty="0" smtClean="0"/>
              <a:t>THE OFFERINGS</a:t>
            </a:r>
            <a:r>
              <a:rPr lang="en-US" sz="2000" dirty="0" smtClean="0"/>
              <a:t>, enter amounts into C, D, E, F and/or G. </a:t>
            </a:r>
          </a:p>
          <a:p>
            <a:endParaRPr lang="en-US" sz="1100" dirty="0" smtClean="0"/>
          </a:p>
          <a:p>
            <a:r>
              <a:rPr lang="en-US" sz="2000" dirty="0" smtClean="0"/>
              <a:t>It would help to have additional detail when posting to F and/or G.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533400"/>
            <a:ext cx="8839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3:  DISASTER RELIEF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2870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07370" y="64008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2</a:t>
            </a:r>
            <a:r>
              <a:rPr lang="en-US" sz="1050" b="1" dirty="0" smtClean="0">
                <a:solidFill>
                  <a:srgbClr val="0033CC"/>
                </a:solidFill>
              </a:rPr>
              <a:t>,000.00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2836" y="4069073"/>
            <a:ext cx="50196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210EAE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       Hurricane Sandy                                                                    1,000.00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67" y="2409059"/>
            <a:ext cx="2011657" cy="303159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post gifts to help with </a:t>
            </a:r>
            <a:r>
              <a:rPr lang="en-US" sz="2000" i="1" u="sng" dirty="0" smtClean="0"/>
              <a:t>DISASTER RELIEF</a:t>
            </a:r>
            <a:r>
              <a:rPr lang="en-US" sz="2000" u="sng" dirty="0" smtClean="0"/>
              <a:t> </a:t>
            </a:r>
            <a:r>
              <a:rPr lang="en-US" sz="2000" dirty="0" smtClean="0"/>
              <a:t>for specific events, enter amounts into G. </a:t>
            </a:r>
          </a:p>
          <a:p>
            <a:endParaRPr lang="en-US" sz="1100" dirty="0" smtClean="0"/>
          </a:p>
          <a:p>
            <a:r>
              <a:rPr lang="en-US" sz="2000" dirty="0" smtClean="0"/>
              <a:t>Again, it </a:t>
            </a:r>
            <a:r>
              <a:rPr lang="en-US" sz="2000" dirty="0"/>
              <a:t>would help to have additional </a:t>
            </a:r>
            <a:r>
              <a:rPr lang="en-US" sz="2000" dirty="0" smtClean="0"/>
              <a:t>detail.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16495" y="4214377"/>
            <a:ext cx="50196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210EAE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       Wildfires in Nevada                                                               1,000.00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533400"/>
            <a:ext cx="8839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4:  MISSIONARY SUPPORT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43045" y="1325903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76895" y="6374153"/>
            <a:ext cx="827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3,000.00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0595" y="4770268"/>
            <a:ext cx="54755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         Missionary John Doe   	               Salary support                                                       1,000.00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0595" y="4885778"/>
            <a:ext cx="5552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210EAE"/>
                </a:solidFill>
              </a:rPr>
              <a:t>  </a:t>
            </a:r>
            <a:r>
              <a:rPr lang="en-US" sz="1050" b="1" dirty="0" smtClean="0">
                <a:solidFill>
                  <a:srgbClr val="210EAE"/>
                </a:solidFill>
              </a:rPr>
              <a:t>          </a:t>
            </a:r>
            <a:r>
              <a:rPr lang="en-US" sz="1050" b="1" dirty="0" smtClean="0">
                <a:solidFill>
                  <a:srgbClr val="0033CC"/>
                </a:solidFill>
              </a:rPr>
              <a:t>Missionary John Doe   	               Children Ministries Project                                 1,000.00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34" y="1470345"/>
            <a:ext cx="2646218" cy="458587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To post gifts as </a:t>
            </a:r>
            <a:r>
              <a:rPr lang="en-US" sz="2000" i="1" u="sng" dirty="0"/>
              <a:t>MISSIONARY SUPPORT</a:t>
            </a:r>
            <a:r>
              <a:rPr lang="en-US" sz="2000" dirty="0"/>
              <a:t>, enter </a:t>
            </a:r>
            <a:r>
              <a:rPr lang="en-US" sz="2000" dirty="0" smtClean="0"/>
              <a:t>amounts </a:t>
            </a:r>
            <a:r>
              <a:rPr lang="en-US" sz="2000" dirty="0"/>
              <a:t>into </a:t>
            </a:r>
            <a:r>
              <a:rPr lang="en-US" sz="2000" dirty="0" smtClean="0"/>
              <a:t>H; </a:t>
            </a:r>
            <a:r>
              <a:rPr lang="en-US" sz="2000" dirty="0"/>
              <a:t>but </a:t>
            </a:r>
            <a:r>
              <a:rPr lang="en-US" sz="2000" dirty="0" smtClean="0"/>
              <a:t>if the missionary support </a:t>
            </a:r>
            <a:r>
              <a:rPr lang="en-US" sz="2000" dirty="0"/>
              <a:t>is a part of the WMO, </a:t>
            </a:r>
            <a:r>
              <a:rPr lang="en-US" sz="2000" dirty="0" smtClean="0"/>
              <a:t>enter the amount into </a:t>
            </a:r>
            <a:r>
              <a:rPr lang="en-US" sz="2000" dirty="0"/>
              <a:t>F.</a:t>
            </a:r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2000" dirty="0"/>
              <a:t>Besides specifying the missionary’s name, </a:t>
            </a:r>
            <a:r>
              <a:rPr lang="en-US" sz="2000" dirty="0" smtClean="0"/>
              <a:t>please include </a:t>
            </a:r>
            <a:r>
              <a:rPr lang="en-US" sz="2000" dirty="0"/>
              <a:t>the purpose, such as salary, the name of a specific project </a:t>
            </a:r>
            <a:r>
              <a:rPr lang="en-US" sz="2000" dirty="0" smtClean="0"/>
              <a:t>he/she is </a:t>
            </a:r>
            <a:r>
              <a:rPr lang="en-US" sz="2000" dirty="0"/>
              <a:t>working on, </a:t>
            </a:r>
            <a:r>
              <a:rPr lang="en-US" sz="2000" dirty="0" smtClean="0"/>
              <a:t>etc.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7777" y="5003864"/>
            <a:ext cx="5668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        Missionary Susie Smith	              Salary  support                                                      1,000.00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533400"/>
            <a:ext cx="906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5:  INSTITUTIONAL SUPPORT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9211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23711" y="64008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>
                <a:solidFill>
                  <a:srgbClr val="0033CC"/>
                </a:solidFill>
              </a:rPr>
              <a:t>2</a:t>
            </a:r>
            <a:r>
              <a:rPr lang="en-US" sz="1050" b="1" dirty="0" smtClean="0">
                <a:solidFill>
                  <a:srgbClr val="0033CC"/>
                </a:solidFill>
              </a:rPr>
              <a:t>,000.00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520" y="5552498"/>
            <a:ext cx="6515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210EAE"/>
                </a:solidFill>
              </a:rPr>
              <a:t>  </a:t>
            </a:r>
            <a:r>
              <a:rPr lang="en-US" sz="1050" b="1" dirty="0" smtClean="0">
                <a:solidFill>
                  <a:srgbClr val="210EAE"/>
                </a:solidFill>
              </a:rPr>
              <a:t>        ABC</a:t>
            </a:r>
            <a:r>
              <a:rPr lang="en-US" sz="1050" b="1" dirty="0" smtClean="0">
                <a:solidFill>
                  <a:srgbClr val="0033CC"/>
                </a:solidFill>
              </a:rPr>
              <a:t> Baptist Camp For Youngsters           Roof repair                                                         1,000.00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520" y="5679456"/>
            <a:ext cx="6515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210EAE"/>
                </a:solidFill>
              </a:rPr>
              <a:t>  </a:t>
            </a:r>
            <a:r>
              <a:rPr lang="en-US" sz="1050" b="1" dirty="0" smtClean="0">
                <a:solidFill>
                  <a:srgbClr val="210EAE"/>
                </a:solidFill>
              </a:rPr>
              <a:t>        </a:t>
            </a:r>
            <a:r>
              <a:rPr lang="en-US" sz="1050" b="1" dirty="0" smtClean="0">
                <a:solidFill>
                  <a:srgbClr val="0033CC"/>
                </a:solidFill>
              </a:rPr>
              <a:t>ABC Baptist Camp For Teens                     Purchase of sports equipment                      1,000.00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67" y="2409059"/>
            <a:ext cx="2011657" cy="241604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post gifts for </a:t>
            </a:r>
            <a:r>
              <a:rPr lang="en-US" sz="2000" i="1" u="sng" dirty="0" smtClean="0"/>
              <a:t>INSTITUTIONAL SUPPORT</a:t>
            </a:r>
            <a:r>
              <a:rPr lang="en-US" sz="2000" dirty="0" smtClean="0"/>
              <a:t>, enter amounts into I. </a:t>
            </a:r>
          </a:p>
          <a:p>
            <a:endParaRPr lang="en-US" sz="1100" dirty="0" smtClean="0"/>
          </a:p>
          <a:p>
            <a:r>
              <a:rPr lang="en-US" sz="2000" dirty="0"/>
              <a:t>Again, it would help to have additional detail.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533400"/>
            <a:ext cx="8839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6:  MISCELLANEOUS GIFTS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9211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23711" y="64008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1,000.00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31" y="2409059"/>
            <a:ext cx="1784954" cy="272382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sure where to post your gift? Enter a description in I.</a:t>
            </a:r>
          </a:p>
          <a:p>
            <a:endParaRPr lang="en-US" sz="1100" dirty="0" smtClean="0"/>
          </a:p>
          <a:p>
            <a:r>
              <a:rPr lang="en-US" sz="2000" dirty="0" smtClean="0"/>
              <a:t>Remember to enter as much detail as you can!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520" y="5552498"/>
            <a:ext cx="6515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210EAE"/>
                </a:solidFill>
              </a:rPr>
              <a:t>          </a:t>
            </a:r>
            <a:r>
              <a:rPr lang="en-US" sz="1050" b="1" dirty="0" smtClean="0">
                <a:solidFill>
                  <a:srgbClr val="0033CC"/>
                </a:solidFill>
              </a:rPr>
              <a:t>My </a:t>
            </a:r>
            <a:r>
              <a:rPr lang="en-US" sz="1050" b="1" dirty="0">
                <a:solidFill>
                  <a:srgbClr val="0033CC"/>
                </a:solidFill>
              </a:rPr>
              <a:t>Baptist Church </a:t>
            </a:r>
            <a:r>
              <a:rPr lang="en-US" sz="1050" b="1" dirty="0" smtClean="0">
                <a:solidFill>
                  <a:srgbClr val="0033CC"/>
                </a:solidFill>
              </a:rPr>
              <a:t>Food Pantry         Kitchen renovation                                               1,000.00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533400"/>
            <a:ext cx="906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7:  COMBINATION ONE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8565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59775" y="2697488"/>
            <a:ext cx="1828800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endParaRPr lang="en-US" sz="1050" b="1" dirty="0">
              <a:solidFill>
                <a:srgbClr val="0033CC"/>
              </a:solidFill>
            </a:endParaRPr>
          </a:p>
          <a:p>
            <a:endParaRPr lang="en-US" sz="1050" b="1" dirty="0" smtClean="0">
              <a:solidFill>
                <a:srgbClr val="0033CC"/>
              </a:solidFill>
            </a:endParaRPr>
          </a:p>
          <a:p>
            <a:endParaRPr lang="en-US" sz="1050" b="1" dirty="0" smtClean="0">
              <a:solidFill>
                <a:srgbClr val="0033CC"/>
              </a:solidFill>
            </a:endParaRPr>
          </a:p>
          <a:p>
            <a:endParaRPr lang="en-US" sz="100" b="1" dirty="0">
              <a:solidFill>
                <a:srgbClr val="0033CC"/>
              </a:solidFill>
            </a:endParaRP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9775" y="6400800"/>
            <a:ext cx="10991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4,000.00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8900" y="3820170"/>
            <a:ext cx="5019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33CC"/>
                </a:solidFill>
              </a:rPr>
              <a:t>  </a:t>
            </a:r>
            <a:endParaRPr lang="en-US" sz="500" b="1" dirty="0" smtClean="0">
              <a:solidFill>
                <a:srgbClr val="0033CC"/>
              </a:solidFill>
            </a:endParaRPr>
          </a:p>
          <a:p>
            <a:r>
              <a:rPr lang="en-US" sz="1050" b="1" dirty="0">
                <a:solidFill>
                  <a:srgbClr val="0033CC"/>
                </a:solidFill>
              </a:rPr>
              <a:t> </a:t>
            </a:r>
            <a:endParaRPr lang="en-US" sz="1200" b="1" dirty="0" smtClean="0">
              <a:solidFill>
                <a:srgbClr val="0033CC"/>
              </a:solidFill>
            </a:endParaRPr>
          </a:p>
          <a:p>
            <a:endParaRPr lang="en-US" sz="100" b="1" dirty="0">
              <a:solidFill>
                <a:srgbClr val="0033CC"/>
              </a:solidFill>
            </a:endParaRPr>
          </a:p>
          <a:p>
            <a:r>
              <a:rPr lang="en-US" sz="1050" b="1" dirty="0" smtClean="0">
                <a:solidFill>
                  <a:srgbClr val="0033CC"/>
                </a:solidFill>
              </a:rPr>
              <a:t>       Hurricane Sandy                                                                       1,000.00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3475" y="4800585"/>
            <a:ext cx="6515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210EAE"/>
                </a:solidFill>
              </a:rPr>
              <a:t>  </a:t>
            </a:r>
            <a:r>
              <a:rPr lang="en-US" sz="1050" b="1" dirty="0" smtClean="0">
                <a:solidFill>
                  <a:srgbClr val="210EAE"/>
                </a:solidFill>
              </a:rPr>
              <a:t>          </a:t>
            </a:r>
            <a:r>
              <a:rPr lang="en-US" sz="1050" b="1" dirty="0" smtClean="0">
                <a:solidFill>
                  <a:srgbClr val="0033CC"/>
                </a:solidFill>
              </a:rPr>
              <a:t>Missionary John Doe   	               Children Ministries Project                                 1,000.00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68" y="2409058"/>
            <a:ext cx="1878118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example combines gifts to </a:t>
            </a:r>
            <a:r>
              <a:rPr lang="en-US" sz="2000" i="1" dirty="0" smtClean="0"/>
              <a:t>United Mission</a:t>
            </a:r>
            <a:r>
              <a:rPr lang="en-US" sz="2000" dirty="0" smtClean="0"/>
              <a:t>, the </a:t>
            </a:r>
            <a:r>
              <a:rPr lang="en-US" sz="2000" i="1" dirty="0" smtClean="0"/>
              <a:t>Offerings</a:t>
            </a:r>
            <a:r>
              <a:rPr lang="en-US" sz="2000" dirty="0" smtClean="0"/>
              <a:t> and a missionary.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5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533400"/>
            <a:ext cx="906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8:  COMBINATION TWO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4095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59775" y="3065130"/>
            <a:ext cx="1828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endParaRPr lang="en-US" sz="100" b="1" dirty="0">
              <a:solidFill>
                <a:srgbClr val="0033CC"/>
              </a:solidFill>
            </a:endParaRP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9775" y="64008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5,000.00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8900" y="3623086"/>
            <a:ext cx="50196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33CC"/>
                </a:solidFill>
              </a:rPr>
              <a:t>  </a:t>
            </a:r>
            <a:endParaRPr lang="en-US" sz="500" b="1" dirty="0" smtClean="0">
              <a:solidFill>
                <a:srgbClr val="0033CC"/>
              </a:solidFill>
            </a:endParaRPr>
          </a:p>
          <a:p>
            <a:r>
              <a:rPr lang="en-US" sz="1050" b="1" dirty="0">
                <a:solidFill>
                  <a:srgbClr val="0033CC"/>
                </a:solidFill>
              </a:rPr>
              <a:t> </a:t>
            </a:r>
            <a:r>
              <a:rPr lang="en-US" sz="1050" b="1" dirty="0" smtClean="0">
                <a:solidFill>
                  <a:srgbClr val="0033CC"/>
                </a:solidFill>
              </a:rPr>
              <a:t>Wherever it is needed most	   	                 1,000.00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9775" y="2880366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1,000.00</a:t>
            </a:r>
            <a:endParaRPr lang="en-US" sz="1050" b="1" dirty="0" smtClean="0">
              <a:solidFill>
                <a:srgbClr val="210EA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68" y="2409058"/>
            <a:ext cx="1878118" cy="1631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example combines gifts to </a:t>
            </a:r>
            <a:r>
              <a:rPr lang="en-US" sz="2000" i="1" dirty="0" smtClean="0"/>
              <a:t>United Mission </a:t>
            </a:r>
            <a:r>
              <a:rPr lang="en-US" sz="2000" dirty="0" smtClean="0"/>
              <a:t>and the </a:t>
            </a:r>
            <a:r>
              <a:rPr lang="en-US" sz="2000" i="1" dirty="0" smtClean="0"/>
              <a:t>Offerings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08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533400"/>
            <a:ext cx="906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9:  COMBINATION THREE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53220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77720" y="3337561"/>
            <a:ext cx="182880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dirty="0">
              <a:solidFill>
                <a:srgbClr val="0033CC"/>
              </a:solidFill>
            </a:endParaRP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7720" y="64008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4,000.00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7700" y="2717884"/>
            <a:ext cx="1828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1,000.00</a:t>
            </a: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endParaRPr lang="en-US" sz="100" b="1" dirty="0">
              <a:solidFill>
                <a:srgbClr val="210EAE"/>
              </a:solidFill>
            </a:endParaRPr>
          </a:p>
          <a:p>
            <a:r>
              <a:rPr lang="en-US" sz="1050" b="1" dirty="0" smtClean="0">
                <a:solidFill>
                  <a:srgbClr val="210EAE"/>
                </a:solidFill>
              </a:rPr>
              <a:t>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3320" y="5543288"/>
            <a:ext cx="6515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210EAE"/>
                </a:solidFill>
              </a:rPr>
              <a:t>  </a:t>
            </a:r>
            <a:r>
              <a:rPr lang="en-US" sz="1050" b="1" dirty="0" smtClean="0">
                <a:solidFill>
                  <a:srgbClr val="210EAE"/>
                </a:solidFill>
              </a:rPr>
              <a:t>          </a:t>
            </a:r>
            <a:r>
              <a:rPr lang="en-US" sz="1050" b="1" dirty="0" smtClean="0">
                <a:solidFill>
                  <a:srgbClr val="0033CC"/>
                </a:solidFill>
              </a:rPr>
              <a:t>ABC Baptist Camp For Teens               Purchase of sports equipment                          1,000.00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68" y="2409058"/>
            <a:ext cx="1878118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example combines gifts to </a:t>
            </a:r>
            <a:r>
              <a:rPr lang="en-US" sz="2000" i="1" dirty="0" smtClean="0"/>
              <a:t>United Mission</a:t>
            </a:r>
            <a:r>
              <a:rPr lang="en-US" sz="2000" dirty="0" smtClean="0"/>
              <a:t>, the </a:t>
            </a:r>
            <a:r>
              <a:rPr lang="en-US" sz="2000" i="1" dirty="0" smtClean="0"/>
              <a:t>Offerings</a:t>
            </a:r>
            <a:r>
              <a:rPr lang="en-US" sz="2000" dirty="0" smtClean="0"/>
              <a:t> and </a:t>
            </a:r>
            <a:r>
              <a:rPr lang="en-US" sz="2000" i="1" dirty="0" smtClean="0"/>
              <a:t>All Other Giving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72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533400"/>
            <a:ext cx="906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 10:  COMBINATION FOUR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6192" y="1352550"/>
            <a:ext cx="6515100" cy="5429250"/>
            <a:chOff x="876300" y="1352550"/>
            <a:chExt cx="6515100" cy="542925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76300" y="1676400"/>
              <a:ext cx="4191000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600" b="1" dirty="0">
                  <a:solidFill>
                    <a:srgbClr val="0033CC"/>
                  </a:solidFill>
                </a:rPr>
                <a:t> </a:t>
              </a:r>
              <a:endParaRPr lang="en-US" sz="4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8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70692" y="3065130"/>
            <a:ext cx="1828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r>
              <a:rPr lang="en-US" sz="1050" b="1" dirty="0" smtClean="0">
                <a:solidFill>
                  <a:srgbClr val="0033CC"/>
                </a:solidFill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0692" y="6400800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 </a:t>
            </a:r>
            <a:r>
              <a:rPr lang="en-US" sz="1050" b="1" dirty="0" smtClean="0">
                <a:solidFill>
                  <a:srgbClr val="0033CC"/>
                </a:solidFill>
              </a:rPr>
              <a:t>7,000.00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9817" y="3623086"/>
            <a:ext cx="50196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33CC"/>
                </a:solidFill>
              </a:rPr>
              <a:t>  </a:t>
            </a:r>
            <a:endParaRPr lang="en-US" sz="500" b="1" dirty="0" smtClean="0">
              <a:solidFill>
                <a:srgbClr val="0033CC"/>
              </a:solidFill>
            </a:endParaRPr>
          </a:p>
          <a:p>
            <a:r>
              <a:rPr lang="en-US" sz="1050" b="1" dirty="0">
                <a:solidFill>
                  <a:srgbClr val="0033CC"/>
                </a:solidFill>
              </a:rPr>
              <a:t> </a:t>
            </a:r>
            <a:r>
              <a:rPr lang="en-US" sz="1050" b="1" dirty="0" smtClean="0">
                <a:solidFill>
                  <a:srgbClr val="0033CC"/>
                </a:solidFill>
              </a:rPr>
              <a:t>Wherever it is needed most	   	                 1,000.00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9817" y="3820170"/>
            <a:ext cx="5019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033CC"/>
                </a:solidFill>
              </a:rPr>
              <a:t>  </a:t>
            </a:r>
            <a:endParaRPr lang="en-US" sz="500" b="1" dirty="0" smtClean="0">
              <a:solidFill>
                <a:srgbClr val="0033CC"/>
              </a:solidFill>
            </a:endParaRPr>
          </a:p>
          <a:p>
            <a:r>
              <a:rPr lang="en-US" sz="1050" b="1" dirty="0">
                <a:solidFill>
                  <a:srgbClr val="0033CC"/>
                </a:solidFill>
              </a:rPr>
              <a:t> </a:t>
            </a:r>
            <a:endParaRPr lang="en-US" sz="1200" b="1" dirty="0" smtClean="0">
              <a:solidFill>
                <a:srgbClr val="0033CC"/>
              </a:solidFill>
            </a:endParaRPr>
          </a:p>
          <a:p>
            <a:endParaRPr lang="en-US" sz="100" b="1" dirty="0">
              <a:solidFill>
                <a:srgbClr val="0033CC"/>
              </a:solidFill>
            </a:endParaRPr>
          </a:p>
          <a:p>
            <a:r>
              <a:rPr lang="en-US" sz="1050" b="1" dirty="0" smtClean="0">
                <a:solidFill>
                  <a:srgbClr val="0033CC"/>
                </a:solidFill>
              </a:rPr>
              <a:t>       Hurricane Sandy                                                                       1,000.00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0692" y="2697488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392" y="5679456"/>
            <a:ext cx="6515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210EAE"/>
                </a:solidFill>
              </a:rPr>
              <a:t>        </a:t>
            </a:r>
            <a:r>
              <a:rPr lang="en-US" sz="1050" b="1" dirty="0" smtClean="0">
                <a:solidFill>
                  <a:srgbClr val="0033CC"/>
                </a:solidFill>
              </a:rPr>
              <a:t>My </a:t>
            </a:r>
            <a:r>
              <a:rPr lang="en-US" sz="1050" b="1" dirty="0">
                <a:solidFill>
                  <a:srgbClr val="0033CC"/>
                </a:solidFill>
              </a:rPr>
              <a:t>Baptist Church </a:t>
            </a:r>
            <a:r>
              <a:rPr lang="en-US" sz="1050" b="1" dirty="0" smtClean="0">
                <a:solidFill>
                  <a:srgbClr val="0033CC"/>
                </a:solidFill>
              </a:rPr>
              <a:t>Food Pantry            Kitchen renovation                                              1,000.00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7283" y="4800585"/>
            <a:ext cx="6903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        Missionary Susie Smith	              Salary  support                                                       1,000.00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4352" y="5552498"/>
            <a:ext cx="6515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210EAE"/>
                </a:solidFill>
              </a:rPr>
              <a:t>  </a:t>
            </a:r>
            <a:r>
              <a:rPr lang="en-US" sz="1050" b="1" dirty="0" smtClean="0">
                <a:solidFill>
                  <a:srgbClr val="210EAE"/>
                </a:solidFill>
              </a:rPr>
              <a:t>       </a:t>
            </a:r>
            <a:r>
              <a:rPr lang="en-US" sz="1050" b="1" dirty="0" smtClean="0">
                <a:solidFill>
                  <a:srgbClr val="0033CC"/>
                </a:solidFill>
              </a:rPr>
              <a:t>ABC Baptist Camp For Youngsters        Roof repair                                                            1,000.00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28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4368" y="2409058"/>
            <a:ext cx="1878118" cy="22467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1397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example combines gifts to </a:t>
            </a:r>
            <a:r>
              <a:rPr lang="en-US" sz="2000" i="1" dirty="0" smtClean="0"/>
              <a:t>United Mission</a:t>
            </a:r>
            <a:r>
              <a:rPr lang="en-US" sz="2000" dirty="0" smtClean="0"/>
              <a:t>, the </a:t>
            </a:r>
            <a:r>
              <a:rPr lang="en-US" sz="2000" i="1" dirty="0" smtClean="0"/>
              <a:t>Offerings</a:t>
            </a:r>
            <a:r>
              <a:rPr lang="en-US" sz="2000" dirty="0" smtClean="0"/>
              <a:t>, a missionary and </a:t>
            </a:r>
            <a:r>
              <a:rPr lang="en-US" sz="2000" i="1" dirty="0" smtClean="0"/>
              <a:t>All Other Giving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5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38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NEED HELP?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6285" y="2423171"/>
            <a:ext cx="7949835" cy="2560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u="sng" dirty="0" smtClean="0">
                <a:solidFill>
                  <a:srgbClr val="0070C0"/>
                </a:solidFill>
              </a:rPr>
              <a:t>Contact</a:t>
            </a:r>
            <a:r>
              <a:rPr lang="en-US" sz="2800" dirty="0" smtClean="0">
                <a:solidFill>
                  <a:srgbClr val="0070C0"/>
                </a:solidFill>
              </a:rPr>
              <a:t>:</a:t>
            </a:r>
          </a:p>
          <a:p>
            <a:pPr algn="l"/>
            <a:endParaRPr lang="en-US" sz="1200" dirty="0" smtClean="0">
              <a:solidFill>
                <a:srgbClr val="0070C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Your REGION.</a:t>
            </a:r>
          </a:p>
          <a:p>
            <a:pPr algn="l"/>
            <a:endParaRPr lang="en-US" sz="2800" dirty="0" smtClean="0">
              <a:solidFill>
                <a:srgbClr val="0070C0"/>
              </a:solidFill>
            </a:endParaRPr>
          </a:p>
          <a:p>
            <a:pPr marL="514350" indent="-514350" algn="l"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70C0"/>
                </a:solidFill>
              </a:rPr>
              <a:t>ABCUSA at </a:t>
            </a:r>
            <a:r>
              <a:rPr lang="en-US" sz="2800" dirty="0" smtClean="0">
                <a:solidFill>
                  <a:srgbClr val="0070C0"/>
                </a:solidFill>
              </a:rPr>
              <a:t>the Mission </a:t>
            </a:r>
            <a:r>
              <a:rPr lang="en-US" sz="2800" dirty="0" smtClean="0">
                <a:solidFill>
                  <a:srgbClr val="0070C0"/>
                </a:solidFill>
              </a:rPr>
              <a:t>Center at Valley Forge, PA.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4732" y="2514610"/>
            <a:ext cx="2255512" cy="136399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74732" y="4709146"/>
            <a:ext cx="2255512" cy="136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609600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Monthly Report Of Mission Support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3700" y="1363767"/>
            <a:ext cx="4305300" cy="51741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500" y="2514600"/>
            <a:ext cx="2073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The OLD</a:t>
            </a:r>
          </a:p>
          <a:p>
            <a:r>
              <a:rPr lang="en-US" sz="4800" dirty="0" smtClean="0">
                <a:solidFill>
                  <a:srgbClr val="0070C0"/>
                </a:solidFill>
              </a:rPr>
              <a:t>Format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609600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 Mission Support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514600"/>
            <a:ext cx="213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The 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endParaRPr lang="en-US" sz="4800" dirty="0" smtClean="0">
              <a:solidFill>
                <a:srgbClr val="0070C0"/>
              </a:solidFill>
            </a:endParaRPr>
          </a:p>
          <a:p>
            <a:r>
              <a:rPr lang="en-US" sz="4800" dirty="0" smtClean="0">
                <a:solidFill>
                  <a:srgbClr val="0070C0"/>
                </a:solidFill>
              </a:rPr>
              <a:t>Format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297811"/>
            <a:ext cx="4306824" cy="51755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Explosion 1 2"/>
          <p:cNvSpPr/>
          <p:nvPr/>
        </p:nvSpPr>
        <p:spPr>
          <a:xfrm rot="21292045">
            <a:off x="6030961" y="3061251"/>
            <a:ext cx="2350018" cy="1831686"/>
          </a:xfrm>
          <a:prstGeom prst="irregularSeal1">
            <a:avLst/>
          </a:prstGeom>
          <a:gradFill>
            <a:gsLst>
              <a:gs pos="0">
                <a:srgbClr val="FFF200"/>
              </a:gs>
              <a:gs pos="45000">
                <a:srgbClr val="FFC000"/>
              </a:gs>
            </a:gsLst>
            <a:lin ang="5400000" scaled="0"/>
          </a:gradFill>
          <a:ln>
            <a:solidFill>
              <a:srgbClr val="E8E313"/>
            </a:solidFill>
          </a:ln>
          <a:effectLst>
            <a:outerShdw blurRad="1143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NEW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744507">
            <a:off x="4500663" y="1643652"/>
            <a:ext cx="3738489" cy="45729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195113">
            <a:off x="1095172" y="1781903"/>
            <a:ext cx="3936136" cy="47168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4572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Total Redesign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u="sng" dirty="0" smtClean="0">
                <a:solidFill>
                  <a:srgbClr val="0070C0"/>
                </a:solidFill>
              </a:rPr>
              <a:t>purpose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redesigning this form is clear and simple:  We wanted to make it easier for you, as an ABC church, to submit your mission giving.</a:t>
            </a:r>
          </a:p>
          <a:p>
            <a:pPr marL="0" indent="0">
              <a:buNone/>
            </a:pPr>
            <a:endParaRPr lang="en-US" sz="6500" dirty="0"/>
          </a:p>
          <a:p>
            <a:pPr marL="0" indent="0">
              <a:buNone/>
            </a:pPr>
            <a:r>
              <a:rPr lang="en-US" dirty="0" smtClean="0"/>
              <a:t>To demonstrate how easy it is to use this new form, we will break it down into </a:t>
            </a:r>
            <a:r>
              <a:rPr lang="en-US" u="sng" dirty="0" smtClean="0">
                <a:solidFill>
                  <a:srgbClr val="0070C0"/>
                </a:solidFill>
              </a:rPr>
              <a:t>sections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We also will include some </a:t>
            </a:r>
            <a:r>
              <a:rPr lang="en-US" u="sng" dirty="0" smtClean="0">
                <a:solidFill>
                  <a:srgbClr val="0070C0"/>
                </a:solidFill>
              </a:rPr>
              <a:t>examples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for you to use as guides.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09600"/>
            <a:ext cx="8534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REASON Behind The Redesign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3429000"/>
            <a:ext cx="73152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021261"/>
              </p:ext>
            </p:extLst>
          </p:nvPr>
        </p:nvGraphicFramePr>
        <p:xfrm>
          <a:off x="2921859" y="521100"/>
          <a:ext cx="4774341" cy="610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Acrobat Document" r:id="rId3" imgW="5829261" imgH="7543646" progId="AcroExch.Document.11">
                  <p:embed/>
                </p:oleObj>
              </mc:Choice>
              <mc:Fallback>
                <p:oleObj name="Acrobat Document" r:id="rId3" imgW="5829261" imgH="754364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859" y="521100"/>
                        <a:ext cx="4774341" cy="610891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914400"/>
            <a:ext cx="19050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take a closer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at the </a:t>
            </a:r>
            <a:r>
              <a:rPr lang="en-US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itself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UPPER Section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The upper section is very much like the original form. Besides the name change, the main difference is that giving categories A – E are </a:t>
            </a:r>
            <a:r>
              <a:rPr lang="en-US" sz="2400" u="sng" dirty="0" smtClean="0">
                <a:solidFill>
                  <a:srgbClr val="0070C0"/>
                </a:solidFill>
              </a:rPr>
              <a:t>grouped</a:t>
            </a:r>
            <a:r>
              <a:rPr lang="en-US" sz="2400" dirty="0" smtClean="0">
                <a:solidFill>
                  <a:srgbClr val="0070C0"/>
                </a:solidFill>
              </a:rPr>
              <a:t> together. This is because they require NO additional description or detail – the only thing needed is each gift amount.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71800"/>
            <a:ext cx="84963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UPPER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The upper section is very much like the original form. Besides the name change, the main difference is that giving categories A – E are </a:t>
            </a:r>
            <a:r>
              <a:rPr lang="en-US" sz="2400" u="sng" dirty="0" smtClean="0">
                <a:solidFill>
                  <a:srgbClr val="0070C0"/>
                </a:solidFill>
              </a:rPr>
              <a:t>grouped</a:t>
            </a:r>
            <a:r>
              <a:rPr lang="en-US" sz="2400" dirty="0" smtClean="0">
                <a:solidFill>
                  <a:srgbClr val="0070C0"/>
                </a:solidFill>
              </a:rPr>
              <a:t> together. This is because they require NO additional description or detail – the only thing needed is each gift amount.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71800"/>
            <a:ext cx="84963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0" y="4572000"/>
            <a:ext cx="32766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3352800"/>
            <a:ext cx="2514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1357</Words>
  <Application>Microsoft Office PowerPoint</Application>
  <PresentationFormat>On-screen Show (4:3)</PresentationFormat>
  <Paragraphs>315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GBLIER</dc:creator>
  <cp:lastModifiedBy>BLIER, Gerianne</cp:lastModifiedBy>
  <cp:revision>376</cp:revision>
  <dcterms:created xsi:type="dcterms:W3CDTF">2015-06-20T17:04:06Z</dcterms:created>
  <dcterms:modified xsi:type="dcterms:W3CDTF">2015-10-14T16:39:00Z</dcterms:modified>
</cp:coreProperties>
</file>