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51" r:id="rId2"/>
    <p:sldId id="287" r:id="rId3"/>
    <p:sldId id="348" r:id="rId4"/>
    <p:sldId id="349" r:id="rId5"/>
    <p:sldId id="350" r:id="rId6"/>
    <p:sldId id="285" r:id="rId7"/>
    <p:sldId id="290" r:id="rId8"/>
    <p:sldId id="327" r:id="rId9"/>
    <p:sldId id="324" r:id="rId10"/>
    <p:sldId id="326" r:id="rId11"/>
    <p:sldId id="325" r:id="rId12"/>
    <p:sldId id="329" r:id="rId13"/>
    <p:sldId id="330" r:id="rId14"/>
    <p:sldId id="291" r:id="rId15"/>
    <p:sldId id="323" r:id="rId16"/>
    <p:sldId id="337" r:id="rId17"/>
    <p:sldId id="338" r:id="rId18"/>
    <p:sldId id="339" r:id="rId19"/>
    <p:sldId id="340" r:id="rId20"/>
    <p:sldId id="342" r:id="rId21"/>
    <p:sldId id="343" r:id="rId22"/>
    <p:sldId id="344" r:id="rId23"/>
    <p:sldId id="345" r:id="rId24"/>
    <p:sldId id="34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URCH MISSION SUPPORT" id="{AB8CD16C-A779-46F1-939E-0C2357B765A7}">
          <p14:sldIdLst>
            <p14:sldId id="351"/>
          </p14:sldIdLst>
        </p14:section>
        <p14:section name="FOR THE RECEIVING UNITS" id="{79BEAF0B-C501-4C3D-8FD9-D151D8551687}">
          <p14:sldIdLst>
            <p14:sldId id="287"/>
          </p14:sldIdLst>
        </p14:section>
        <p14:section name="REASON FOR REDESIGN" id="{CFFE788F-9BE3-48EF-B71C-3E0C8FC28CF1}">
          <p14:sldIdLst>
            <p14:sldId id="348"/>
            <p14:sldId id="349"/>
            <p14:sldId id="350"/>
            <p14:sldId id="285"/>
          </p14:sldIdLst>
        </p14:section>
        <p14:section name="IMPACT ON CODING" id="{4CA75C0B-4FA9-4A7F-8421-DCBDF93015A3}">
          <p14:sldIdLst>
            <p14:sldId id="290"/>
            <p14:sldId id="327"/>
            <p14:sldId id="324"/>
            <p14:sldId id="326"/>
          </p14:sldIdLst>
        </p14:section>
        <p14:section name="POSSIBLE COMPLICATIONS" id="{BD939329-7202-485F-B201-3C84EF414606}">
          <p14:sldIdLst>
            <p14:sldId id="325"/>
            <p14:sldId id="329"/>
            <p14:sldId id="330"/>
          </p14:sldIdLst>
        </p14:section>
        <p14:section name="WORKSHEET DESIGN" id="{9C64C685-8A7F-4B05-8FCB-E978BAA55015}">
          <p14:sldIdLst>
            <p14:sldId id="291"/>
            <p14:sldId id="323"/>
            <p14:sldId id="337"/>
          </p14:sldIdLst>
        </p14:section>
        <p14:section name="EXAMPLES OF CODING" id="{42827D95-9404-4FD1-A67E-1341E7C2F511}">
          <p14:sldIdLst>
            <p14:sldId id="338"/>
            <p14:sldId id="339"/>
            <p14:sldId id="340"/>
            <p14:sldId id="342"/>
            <p14:sldId id="343"/>
          </p14:sldIdLst>
        </p14:section>
        <p14:section name="EXAMPLES OF TOTALS" id="{53B57647-4642-4B9C-9C2C-8DABC95FC540}">
          <p14:sldIdLst>
            <p14:sldId id="344"/>
            <p14:sldId id="345"/>
          </p14:sldIdLst>
        </p14:section>
        <p14:section name="NEED HELP?" id="{5D21C914-E79A-4D66-9E0F-E751E83412D4}">
          <p14:sldIdLst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10EAE"/>
    <a:srgbClr val="E8E313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1" autoAdjust="0"/>
    <p:restoredTop sz="92353" autoAdjust="0"/>
  </p:normalViewPr>
  <p:slideViewPr>
    <p:cSldViewPr>
      <p:cViewPr>
        <p:scale>
          <a:sx n="110" d="100"/>
          <a:sy n="110" d="100"/>
        </p:scale>
        <p:origin x="-92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8394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B887-808F-43F0-A781-A7A23110F95C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4166D-FB7F-4255-B597-00C6C42788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3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A05DD-5A5F-465D-A3CB-6FB3E3F46ABC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2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0EDFE-3998-45C5-B2F8-CF6E7BB2CD14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59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2B30B-5C4E-452C-9439-3A38C8211B20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1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DA6-9EA2-4F89-A7CA-6D16DF0CD40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E121D-C9E2-4A92-B1E0-1B95662168BC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3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D7CE-DA92-4C50-B929-1EC6C753BBC6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91940-0EC5-4659-BC3D-B65EDFE42543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8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25F6-B46E-4210-A9B6-4B7B61CF9BF2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4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C18B-82B2-4891-9DAD-448550CF57AD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6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4B3A-EBD6-47E1-9A64-DA7A9CA75A83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5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CED0-29E4-404B-96D2-B2E8EE79D149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3127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86B-A257-4D53-B845-88C496E527F5}" type="datetime1">
              <a:rPr lang="en-US" smtClean="0"/>
              <a:t>10/6/2015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79663-41E1-46EE-9690-F18F94006F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4"/>
          <p:cNvSpPr txBox="1">
            <a:spLocks/>
          </p:cNvSpPr>
          <p:nvPr userDrawn="1"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Lucida Calligraphy" panose="03010101010101010101" pitchFamily="66" charset="0"/>
              </a:rPr>
              <a:t>American Baptist Churches USA</a:t>
            </a:r>
            <a:endParaRPr lang="en-US" sz="1400" b="1" dirty="0">
              <a:latin typeface="Lucida Calligraphy" panose="03010101010101010101" pitchFamily="66" charset="0"/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24384" y="33528"/>
            <a:ext cx="9079992" cy="6784848"/>
          </a:xfrm>
          <a:prstGeom prst="frame">
            <a:avLst>
              <a:gd name="adj1" fmla="val 585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5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yArea@gmail.co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699260"/>
            <a:ext cx="25622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4600" y="1602165"/>
            <a:ext cx="59436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 MISSION SUPPORT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040" y="5852160"/>
            <a:ext cx="1157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Form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3349" y="1402110"/>
            <a:ext cx="4473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70C0"/>
                </a:solidFill>
              </a:rPr>
              <a:t>Introducing the Newly Redesigned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7607" y="685830"/>
            <a:ext cx="8534400" cy="11887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In order to give more room to the churches, the coding section and additional columns had to be removed.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dirty="0" smtClean="0">
                <a:solidFill>
                  <a:srgbClr val="0070C0"/>
                </a:solidFill>
              </a:rPr>
              <a:t>       </a:t>
            </a:r>
            <a:r>
              <a:rPr lang="en-US" sz="2400" b="1" dirty="0" smtClean="0">
                <a:solidFill>
                  <a:srgbClr val="0070C0"/>
                </a:solidFill>
              </a:rPr>
              <a:t>OLD FORM		           NEW FORM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1562" y="1965976"/>
            <a:ext cx="3657560" cy="457195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3439" y="1965976"/>
            <a:ext cx="3657560" cy="4571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7040853" y="3156564"/>
            <a:ext cx="1188707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?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17537" y="2971805"/>
            <a:ext cx="1188707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0000"/>
                </a:solidFill>
              </a:rPr>
              <a:t>X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51186" y="3520439"/>
            <a:ext cx="703328" cy="12801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X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6395" y="868681"/>
            <a:ext cx="1961306" cy="5506768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This should not be a problem when: 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 smtClean="0">
                <a:solidFill>
                  <a:srgbClr val="0070C0"/>
                </a:solidFill>
              </a:rPr>
              <a:t>The church gives just to giving categories     A – E;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 smtClean="0">
                <a:solidFill>
                  <a:srgbClr val="0070C0"/>
                </a:solidFill>
              </a:rPr>
              <a:t>The other entries are </a:t>
            </a:r>
            <a:r>
              <a:rPr lang="en-US" sz="2000" dirty="0">
                <a:solidFill>
                  <a:srgbClr val="0070C0"/>
                </a:solidFill>
              </a:rPr>
              <a:t>very </a:t>
            </a:r>
            <a:r>
              <a:rPr lang="en-US" sz="2000" dirty="0" smtClean="0">
                <a:solidFill>
                  <a:srgbClr val="0070C0"/>
                </a:solidFill>
              </a:rPr>
              <a:t>clearly defined; and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en-US" sz="2000" dirty="0" smtClean="0">
                <a:solidFill>
                  <a:srgbClr val="0070C0"/>
                </a:solidFill>
              </a:rPr>
              <a:t>There is space on the form to </a:t>
            </a:r>
            <a:r>
              <a:rPr lang="en-US" sz="2000" dirty="0">
                <a:solidFill>
                  <a:srgbClr val="0070C0"/>
                </a:solidFill>
              </a:rPr>
              <a:t>add </a:t>
            </a:r>
            <a:r>
              <a:rPr lang="en-US" sz="2000" dirty="0" smtClean="0">
                <a:solidFill>
                  <a:srgbClr val="0070C0"/>
                </a:solidFill>
              </a:rPr>
              <a:t>any CODES needed.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868" y="685830"/>
            <a:ext cx="6780887" cy="6095970"/>
            <a:chOff x="1068985" y="1352550"/>
            <a:chExt cx="6322415" cy="542925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68985" y="1678303"/>
              <a:ext cx="4191000" cy="186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60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700" b="1" dirty="0">
                  <a:solidFill>
                    <a:srgbClr val="0033CC"/>
                  </a:solidFill>
                </a:rPr>
                <a:t> </a:t>
              </a:r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9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80906" y="2240293"/>
            <a:ext cx="1828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0" b="1" dirty="0">
              <a:solidFill>
                <a:srgbClr val="210EAE"/>
              </a:solidFill>
            </a:endParaRPr>
          </a:p>
          <a:p>
            <a:r>
              <a:rPr lang="en-US" sz="1050" b="1" dirty="0" smtClean="0">
                <a:solidFill>
                  <a:srgbClr val="210EAE"/>
                </a:solidFill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80906" y="6375449"/>
            <a:ext cx="13716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3,000.00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6013" y="4572000"/>
            <a:ext cx="6903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 Missionary John Doe   	                   Salary support                                                               1,000.00</a:t>
            </a:r>
          </a:p>
        </p:txBody>
      </p:sp>
    </p:spTree>
    <p:extLst>
      <p:ext uri="{BB962C8B-B14F-4D97-AF65-F5344CB8AC3E}">
        <p14:creationId xmlns:p14="http://schemas.microsoft.com/office/powerpoint/2010/main" val="16532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46" y="1874536"/>
            <a:ext cx="1828780" cy="3566121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In fact, you may want to consider using a different colored </a:t>
            </a:r>
            <a:r>
              <a:rPr lang="en-US" sz="2400" dirty="0" smtClean="0">
                <a:solidFill>
                  <a:srgbClr val="FF0000"/>
                </a:solidFill>
              </a:rPr>
              <a:t>pen/pencil</a:t>
            </a:r>
            <a:r>
              <a:rPr lang="en-US" sz="2400" dirty="0" smtClean="0">
                <a:solidFill>
                  <a:srgbClr val="0070C0"/>
                </a:solidFill>
              </a:rPr>
              <a:t> when adding your detail.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868" y="685830"/>
            <a:ext cx="6780887" cy="6095970"/>
            <a:chOff x="1068985" y="1352550"/>
            <a:chExt cx="6322415" cy="542925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68985" y="1678303"/>
              <a:ext cx="4191000" cy="186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60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700" b="1" dirty="0">
                  <a:solidFill>
                    <a:srgbClr val="0033CC"/>
                  </a:solidFill>
                </a:rPr>
                <a:t> </a:t>
              </a:r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9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80906" y="2240293"/>
            <a:ext cx="1828800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70C0"/>
                </a:solidFill>
              </a:rPr>
              <a:t>  </a:t>
            </a:r>
            <a:r>
              <a:rPr lang="en-US" sz="1050" b="1" dirty="0" smtClean="0">
                <a:solidFill>
                  <a:srgbClr val="0033CC"/>
                </a:solidFill>
              </a:rPr>
              <a:t>1,000.00</a:t>
            </a:r>
          </a:p>
          <a:p>
            <a:r>
              <a:rPr lang="en-US" sz="105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100" b="1" dirty="0">
              <a:solidFill>
                <a:srgbClr val="210EAE"/>
              </a:solidFill>
            </a:endParaRPr>
          </a:p>
          <a:p>
            <a:r>
              <a:rPr lang="en-US" sz="1050" b="1" dirty="0" smtClean="0">
                <a:solidFill>
                  <a:srgbClr val="210EAE"/>
                </a:solidFill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80906" y="6375449"/>
            <a:ext cx="13716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3,000.00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6013" y="4572000"/>
            <a:ext cx="6903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 Missionary John Doe   	                   Salary support                                                               1,000.00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7920" y="4572000"/>
            <a:ext cx="137160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 smtClean="0">
                <a:solidFill>
                  <a:srgbClr val="0033CC"/>
                </a:solidFill>
              </a:rPr>
              <a:t> </a:t>
            </a:r>
            <a:r>
              <a:rPr lang="en-US" sz="1050" b="1" dirty="0" smtClean="0">
                <a:solidFill>
                  <a:srgbClr val="FF0000"/>
                </a:solidFill>
              </a:rPr>
              <a:t>DOE13/TG</a:t>
            </a: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46" y="1463040"/>
            <a:ext cx="1828780" cy="457200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However, when the form is particularly crowded with detail and/or rather complicated, you might have some difficulty.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5868" y="685830"/>
            <a:ext cx="6780887" cy="6095970"/>
            <a:chOff x="1068985" y="1352550"/>
            <a:chExt cx="6322415" cy="542925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52550"/>
              <a:ext cx="5715000" cy="5429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068985" y="1678303"/>
              <a:ext cx="4191000" cy="1863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                January 2016</a:t>
              </a:r>
            </a:p>
            <a:p>
              <a:endParaRPr lang="en-US" sz="160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My Baptist Church                            My Area</a:t>
              </a:r>
            </a:p>
            <a:p>
              <a:r>
                <a:rPr lang="en-US" sz="700" b="1" dirty="0">
                  <a:solidFill>
                    <a:srgbClr val="0033CC"/>
                  </a:solidFill>
                </a:rPr>
                <a:t> </a:t>
              </a:r>
              <a:endParaRPr lang="en-US" sz="5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My Credit Receiver                      999-999-9999</a:t>
              </a:r>
            </a:p>
            <a:p>
              <a:endParaRPr lang="en-US" sz="900" b="1" dirty="0">
                <a:solidFill>
                  <a:srgbClr val="0033CC"/>
                </a:solidFill>
              </a:endParaRPr>
            </a:p>
            <a:p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                   REG     99999     </a:t>
              </a:r>
              <a:r>
                <a:rPr lang="en-US" sz="1050" b="1" dirty="0" smtClean="0">
                  <a:solidFill>
                    <a:srgbClr val="0033CC"/>
                  </a:solidFill>
                  <a:hlinkClick r:id="rId3"/>
                </a:rPr>
                <a:t>MyArea@gmail.com</a:t>
              </a:r>
              <a:endParaRPr lang="en-US" sz="1050" b="1" dirty="0" smtClean="0">
                <a:solidFill>
                  <a:srgbClr val="0033CC"/>
                </a:solidFill>
              </a:endParaRPr>
            </a:p>
            <a:p>
              <a:endParaRPr lang="en-US" sz="1050" b="1" dirty="0">
                <a:solidFill>
                  <a:srgbClr val="0033CC"/>
                </a:solidFill>
              </a:endParaRPr>
            </a:p>
            <a:p>
              <a:endParaRPr lang="en-US" sz="700" b="1" dirty="0" smtClean="0">
                <a:solidFill>
                  <a:srgbClr val="0033CC"/>
                </a:solidFill>
              </a:endParaRP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Baptist Church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123 Main St</a:t>
              </a:r>
            </a:p>
            <a:p>
              <a:r>
                <a:rPr lang="en-US" sz="1050" b="1" dirty="0">
                  <a:solidFill>
                    <a:srgbClr val="0033CC"/>
                  </a:solidFill>
                </a:rPr>
                <a:t> </a:t>
              </a:r>
              <a:r>
                <a:rPr lang="en-US" sz="1050" b="1" dirty="0" smtClean="0">
                  <a:solidFill>
                    <a:srgbClr val="0033CC"/>
                  </a:solidFill>
                </a:rPr>
                <a:t>                                            My Town PA 99999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80906" y="2240293"/>
            <a:ext cx="18288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70C0"/>
                </a:solidFill>
              </a:rPr>
              <a:t>  </a:t>
            </a:r>
            <a:r>
              <a:rPr lang="en-US" sz="900" b="1" dirty="0" smtClean="0">
                <a:solidFill>
                  <a:srgbClr val="0033CC"/>
                </a:solidFill>
              </a:rPr>
              <a:t>1,000.00</a:t>
            </a:r>
          </a:p>
          <a:p>
            <a:endParaRPr lang="en-US" sz="200" b="1" dirty="0" smtClean="0">
              <a:solidFill>
                <a:srgbClr val="0033CC"/>
              </a:solidFill>
            </a:endParaRPr>
          </a:p>
          <a:p>
            <a:r>
              <a:rPr lang="en-US" sz="900" b="1" dirty="0" smtClean="0">
                <a:solidFill>
                  <a:srgbClr val="0033CC"/>
                </a:solidFill>
              </a:rPr>
              <a:t>  1,000.00</a:t>
            </a:r>
          </a:p>
          <a:p>
            <a:endParaRPr lang="en-US" sz="900" b="1" dirty="0">
              <a:solidFill>
                <a:srgbClr val="0033CC"/>
              </a:solidFill>
            </a:endParaRPr>
          </a:p>
          <a:p>
            <a:endParaRPr lang="en-US" sz="800" b="1" dirty="0" smtClean="0">
              <a:solidFill>
                <a:srgbClr val="0033CC"/>
              </a:solidFill>
            </a:endParaRPr>
          </a:p>
          <a:p>
            <a:endParaRPr lang="en-US" sz="1200" b="1" dirty="0">
              <a:solidFill>
                <a:srgbClr val="0033CC"/>
              </a:solidFill>
            </a:endParaRPr>
          </a:p>
          <a:p>
            <a:r>
              <a:rPr lang="en-US" sz="900" b="1" dirty="0" smtClean="0">
                <a:solidFill>
                  <a:srgbClr val="0033CC"/>
                </a:solidFill>
              </a:rPr>
              <a:t>  1,000.00</a:t>
            </a:r>
            <a:endParaRPr lang="en-US" sz="900" b="1" dirty="0">
              <a:solidFill>
                <a:srgbClr val="0033CC"/>
              </a:solidFill>
            </a:endParaRPr>
          </a:p>
          <a:p>
            <a:endParaRPr lang="en-US" sz="900" b="1" dirty="0" smtClean="0">
              <a:solidFill>
                <a:srgbClr val="0033CC"/>
              </a:solidFill>
            </a:endParaRPr>
          </a:p>
          <a:p>
            <a:endParaRPr lang="en-US" sz="100" b="1" dirty="0">
              <a:solidFill>
                <a:srgbClr val="210EAE"/>
              </a:solidFill>
            </a:endParaRPr>
          </a:p>
          <a:p>
            <a:r>
              <a:rPr lang="en-US" sz="1050" b="1" dirty="0" smtClean="0">
                <a:solidFill>
                  <a:srgbClr val="210EAE"/>
                </a:solidFill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80906" y="6375449"/>
            <a:ext cx="13716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9,000.00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6013" y="4572000"/>
            <a:ext cx="6903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  </a:t>
            </a:r>
            <a:r>
              <a:rPr lang="en-US" sz="900" b="1" dirty="0" smtClean="0">
                <a:solidFill>
                  <a:srgbClr val="0033CC"/>
                </a:solidFill>
              </a:rPr>
              <a:t>Missionary John Doe   	                       Salary support                                                                                 1,000.00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1760" y="4698958"/>
            <a:ext cx="6903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 </a:t>
            </a:r>
            <a:r>
              <a:rPr lang="en-US" sz="900" b="1" dirty="0" smtClean="0">
                <a:solidFill>
                  <a:srgbClr val="0033CC"/>
                </a:solidFill>
              </a:rPr>
              <a:t>Missionary Susie Smith	                                                                                                                                 1,000.00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470916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33CC"/>
                </a:solidFill>
              </a:rPr>
              <a:t>We want $300 to go for salary support, $250 for the Kids Are Special project and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8689" y="4949130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33CC"/>
                </a:solidFill>
              </a:rPr>
              <a:t>the rest for the God Makes A Difference project.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66060" y="5438448"/>
            <a:ext cx="651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10EAE"/>
                </a:solidFill>
              </a:rPr>
              <a:t>  </a:t>
            </a:r>
            <a:r>
              <a:rPr lang="en-US" sz="900" b="1" dirty="0" smtClean="0">
                <a:solidFill>
                  <a:srgbClr val="210EAE"/>
                </a:solidFill>
              </a:rPr>
              <a:t>        </a:t>
            </a:r>
            <a:r>
              <a:rPr lang="en-US" sz="900" b="1" dirty="0" smtClean="0">
                <a:solidFill>
                  <a:srgbClr val="0033CC"/>
                </a:solidFill>
              </a:rPr>
              <a:t>ABC Baptist Camp For Teens	                                                                                                                             1,000.00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4535" y="542606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33CC"/>
                </a:solidFill>
              </a:rPr>
              <a:t>Make sure $500 goes for camperships, $120</a:t>
            </a:r>
          </a:p>
          <a:p>
            <a:r>
              <a:rPr lang="en-US" sz="900" b="1" dirty="0" smtClean="0">
                <a:solidFill>
                  <a:srgbClr val="0033CC"/>
                </a:solidFill>
              </a:rPr>
              <a:t>for their New Building Fund, $20 for their Bible Team Fund and the rest for the Kids Project or something like that.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51750" y="5196471"/>
            <a:ext cx="69037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0033CC"/>
                </a:solidFill>
              </a:rPr>
              <a:t>           </a:t>
            </a:r>
            <a:r>
              <a:rPr lang="en-US" sz="900" b="1" dirty="0" smtClean="0">
                <a:solidFill>
                  <a:srgbClr val="0033CC"/>
                </a:solidFill>
              </a:rPr>
              <a:t>Missionary John &amp; Mary Jones	                      Salary support                                                                                1,000.00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58990" y="5963328"/>
            <a:ext cx="6515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10EAE"/>
                </a:solidFill>
              </a:rPr>
              <a:t> </a:t>
            </a:r>
            <a:r>
              <a:rPr lang="en-US" sz="800" b="1" dirty="0">
                <a:solidFill>
                  <a:srgbClr val="0033CC"/>
                </a:solidFill>
              </a:rPr>
              <a:t>ABC</a:t>
            </a:r>
            <a:r>
              <a:rPr lang="en-US" sz="900" b="1" dirty="0" smtClean="0">
                <a:solidFill>
                  <a:srgbClr val="0033CC"/>
                </a:solidFill>
              </a:rPr>
              <a:t> Baptist Camp For Youngsters                   Roof repair                                                                                       1,000.00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3165" y="3774645"/>
            <a:ext cx="5019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 smtClean="0">
                <a:solidFill>
                  <a:srgbClr val="210EAE"/>
                </a:solidFill>
              </a:rPr>
              <a:t>  </a:t>
            </a:r>
            <a:r>
              <a:rPr lang="en-US" sz="900" b="1" dirty="0" smtClean="0">
                <a:solidFill>
                  <a:srgbClr val="0033CC"/>
                </a:solidFill>
              </a:rPr>
              <a:t>       Hurricane Sandy                                                                                                 1,000.00 </a:t>
            </a:r>
          </a:p>
        </p:txBody>
      </p:sp>
    </p:spTree>
    <p:extLst>
      <p:ext uri="{BB962C8B-B14F-4D97-AF65-F5344CB8AC3E}">
        <p14:creationId xmlns:p14="http://schemas.microsoft.com/office/powerpoint/2010/main" val="19984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94778"/>
              </p:ext>
            </p:extLst>
          </p:nvPr>
        </p:nvGraphicFramePr>
        <p:xfrm>
          <a:off x="3425338" y="502952"/>
          <a:ext cx="4804262" cy="621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3" name="Acrobat Document" r:id="rId3" imgW="5829261" imgH="7543646" progId="AcroExch.Document.11">
                  <p:embed/>
                </p:oleObj>
              </mc:Choice>
              <mc:Fallback>
                <p:oleObj name="Acrobat Document" r:id="rId3" imgW="5829261" imgH="754364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5338" y="502952"/>
                        <a:ext cx="4804262" cy="621785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7241" y="1047890"/>
            <a:ext cx="2104940" cy="4877436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rgbClr val="0070C0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/>
              <a:t>It is for this reason that we have created a </a:t>
            </a:r>
            <a:r>
              <a:rPr lang="en-US" u="sng" dirty="0" smtClean="0"/>
              <a:t>WORKSHEET</a:t>
            </a:r>
            <a:r>
              <a:rPr lang="en-US" dirty="0" smtClean="0"/>
              <a:t> for </a:t>
            </a:r>
            <a:r>
              <a:rPr lang="en-US" dirty="0"/>
              <a:t>you. </a:t>
            </a:r>
            <a:endParaRPr lang="en-US" dirty="0" smtClean="0"/>
          </a:p>
          <a:p>
            <a:endParaRPr lang="en-US" sz="1400" dirty="0"/>
          </a:p>
          <a:p>
            <a:r>
              <a:rPr lang="en-US" dirty="0" smtClean="0"/>
              <a:t>Using </a:t>
            </a:r>
            <a:r>
              <a:rPr lang="en-US" dirty="0"/>
              <a:t>this new tool is </a:t>
            </a:r>
            <a:r>
              <a:rPr lang="en-US" i="1" dirty="0"/>
              <a:t>completely optional</a:t>
            </a:r>
            <a:r>
              <a:rPr lang="en-US" dirty="0"/>
              <a:t>; it is </a:t>
            </a:r>
            <a:r>
              <a:rPr lang="en-US" dirty="0" smtClean="0"/>
              <a:t>available should </a:t>
            </a:r>
            <a:r>
              <a:rPr lang="en-US" dirty="0"/>
              <a:t>you </a:t>
            </a:r>
            <a:r>
              <a:rPr lang="en-US" dirty="0" smtClean="0"/>
              <a:t>need it.</a:t>
            </a: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>
            <a:off x="3200400" y="5760720"/>
            <a:ext cx="3154680" cy="82296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889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Let’s See How It Works!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" presetID="2" presetClass="exit" presetSubtype="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15</a:t>
            </a:fld>
            <a:endParaRPr lang="en-US" dirty="0"/>
          </a:p>
        </p:txBody>
      </p:sp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0" y="685800"/>
            <a:ext cx="6071909" cy="6080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1480" y="1239915"/>
            <a:ext cx="2011680" cy="476222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first thing to notice is that the </a:t>
            </a:r>
            <a:r>
              <a:rPr lang="en-US" sz="2000" u="sng" dirty="0" smtClean="0">
                <a:solidFill>
                  <a:srgbClr val="0070C0"/>
                </a:solidFill>
              </a:rPr>
              <a:t>lines</a:t>
            </a:r>
            <a:r>
              <a:rPr lang="en-US" sz="2000" dirty="0" smtClean="0">
                <a:solidFill>
                  <a:srgbClr val="0070C0"/>
                </a:solidFill>
              </a:rPr>
              <a:t> match up with the lines on the new </a:t>
            </a:r>
            <a:r>
              <a:rPr lang="en-US" sz="2000" i="1" dirty="0" smtClean="0">
                <a:solidFill>
                  <a:srgbClr val="0070C0"/>
                </a:solidFill>
              </a:rPr>
              <a:t>Church Mission Support </a:t>
            </a:r>
            <a:r>
              <a:rPr lang="en-US" sz="2000" dirty="0" smtClean="0">
                <a:solidFill>
                  <a:srgbClr val="0070C0"/>
                </a:solidFill>
              </a:rPr>
              <a:t>form.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Also, there are </a:t>
            </a:r>
            <a:r>
              <a:rPr lang="en-US" sz="2000" u="sng" dirty="0" smtClean="0">
                <a:solidFill>
                  <a:srgbClr val="0070C0"/>
                </a:solidFill>
              </a:rPr>
              <a:t>columns</a:t>
            </a:r>
            <a:r>
              <a:rPr lang="en-US" sz="2000" dirty="0" smtClean="0">
                <a:solidFill>
                  <a:srgbClr val="0070C0"/>
                </a:solidFill>
              </a:rPr>
              <a:t> for the CODES, LINES and PROJECT AMOUNTS as well as totals for the CATEGORIES.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7950" y="3083356"/>
            <a:ext cx="3456450" cy="34564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6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767459" y="433411"/>
            <a:ext cx="3647981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The lines match up...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932535"/>
            <a:ext cx="5342225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572000" y="3544215"/>
            <a:ext cx="1536200" cy="31492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45980" y="433411"/>
            <a:ext cx="6434326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Let’s enter the CODES for </a:t>
            </a:r>
            <a:r>
              <a:rPr lang="en-US" sz="2000" i="1" dirty="0" smtClean="0">
                <a:solidFill>
                  <a:srgbClr val="0070C0"/>
                </a:solidFill>
              </a:rPr>
              <a:t>Hurricane Sandy </a:t>
            </a:r>
            <a:r>
              <a:rPr lang="en-US" sz="2000" dirty="0" smtClean="0">
                <a:solidFill>
                  <a:srgbClr val="0070C0"/>
                </a:solidFill>
              </a:rPr>
              <a:t>and</a:t>
            </a:r>
            <a:r>
              <a:rPr lang="en-US" sz="2000" i="1" dirty="0" smtClean="0">
                <a:solidFill>
                  <a:srgbClr val="0070C0"/>
                </a:solidFill>
              </a:rPr>
              <a:t> John Doe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0840" y="3882178"/>
            <a:ext cx="23594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		</a:t>
            </a: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932535"/>
            <a:ext cx="5342225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769905" y="4888390"/>
            <a:ext cx="7010400" cy="609600"/>
          </a:xfrm>
          <a:prstGeom prst="cube">
            <a:avLst>
              <a:gd name="adj" fmla="val 625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20840" y="3882178"/>
            <a:ext cx="235946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SMITH13                                 TG                          300.00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                                            SPC                        250.00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GODDIFF </a:t>
            </a:r>
            <a:r>
              <a:rPr lang="en-US" sz="800" b="1" dirty="0" smtClean="0">
                <a:solidFill>
                  <a:srgbClr val="FF0000"/>
                </a:solidFill>
              </a:rPr>
              <a:t>	         SPC                        450.00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932535"/>
            <a:ext cx="5342225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781733" y="5354130"/>
            <a:ext cx="7010400" cy="609600"/>
          </a:xfrm>
          <a:prstGeom prst="cube">
            <a:avLst>
              <a:gd name="adj" fmla="val 625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75675" y="433411"/>
            <a:ext cx="4992650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Let’s enter </a:t>
            </a:r>
            <a:r>
              <a:rPr lang="en-US" sz="2000" dirty="0">
                <a:solidFill>
                  <a:srgbClr val="0070C0"/>
                </a:solidFill>
              </a:rPr>
              <a:t>the CODES for </a:t>
            </a:r>
            <a:r>
              <a:rPr lang="en-US" sz="2000" i="1" dirty="0" smtClean="0">
                <a:solidFill>
                  <a:srgbClr val="0070C0"/>
                </a:solidFill>
              </a:rPr>
              <a:t>Susie Smith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840" y="3882178"/>
            <a:ext cx="235946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SMITH13                                 TG                          300.00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                                            SPC                        250.00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GODDIFF </a:t>
            </a:r>
            <a:r>
              <a:rPr lang="en-US" sz="800" b="1" dirty="0" smtClean="0">
                <a:solidFill>
                  <a:srgbClr val="FF0000"/>
                </a:solidFill>
              </a:rPr>
              <a:t>	         SPC                        450.00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JONES13                                  TG                       1,000.00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  <a:p>
            <a:pPr algn="r"/>
            <a:endParaRPr lang="en-US" sz="1050" b="1" dirty="0">
              <a:solidFill>
                <a:srgbClr val="FF0000"/>
              </a:solidFill>
            </a:endParaRPr>
          </a:p>
          <a:p>
            <a:pPr algn="r"/>
            <a:endParaRPr lang="en-US" sz="1050" b="1" dirty="0" smtClean="0">
              <a:solidFill>
                <a:srgbClr val="FF000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" y="932535"/>
            <a:ext cx="5342224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781733" y="5464465"/>
            <a:ext cx="7010400" cy="609600"/>
          </a:xfrm>
          <a:prstGeom prst="cube">
            <a:avLst>
              <a:gd name="adj" fmla="val 625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68435" y="433411"/>
            <a:ext cx="5607130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Let’s enter </a:t>
            </a:r>
            <a:r>
              <a:rPr lang="en-US" sz="2000" dirty="0">
                <a:solidFill>
                  <a:srgbClr val="0070C0"/>
                </a:solidFill>
              </a:rPr>
              <a:t>the CODES for </a:t>
            </a: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i="1" dirty="0" smtClean="0">
                <a:solidFill>
                  <a:srgbClr val="0070C0"/>
                </a:solidFill>
              </a:rPr>
              <a:t>John &amp; Mary Jones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382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INSTRUCTIONS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THE </a:t>
            </a:r>
          </a:p>
          <a:p>
            <a:pPr algn="ctr"/>
            <a:r>
              <a:rPr lang="en-US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RECEIVING UNITS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4343400"/>
            <a:ext cx="3048000" cy="2095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840" y="3882178"/>
            <a:ext cx="2359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SMITH13                                 TG                          300.00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                                            SPC                        250.00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GODDIFF </a:t>
            </a:r>
            <a:r>
              <a:rPr lang="en-US" sz="800" b="1" dirty="0" smtClean="0">
                <a:solidFill>
                  <a:srgbClr val="FF0000"/>
                </a:solidFill>
              </a:rPr>
              <a:t>	         SPC                        450.00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JONES13                                  TG                      1,000.00</a:t>
            </a:r>
            <a:endParaRPr lang="en-US" sz="105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150" y="5463660"/>
            <a:ext cx="2359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TEENSCAMP                           SPC                         500.00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TEENSBLDG                            CPG                         120.00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TEENSBIBLE                            SPC                            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KIDS                                          SPC                         360.00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932535"/>
            <a:ext cx="5321535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781733" y="6078945"/>
            <a:ext cx="7010400" cy="609600"/>
          </a:xfrm>
          <a:prstGeom prst="cube">
            <a:avLst>
              <a:gd name="adj" fmla="val 625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45245" y="433411"/>
            <a:ext cx="5453510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Let’s enter </a:t>
            </a:r>
            <a:r>
              <a:rPr lang="en-US" sz="2000" dirty="0">
                <a:solidFill>
                  <a:srgbClr val="0070C0"/>
                </a:solidFill>
              </a:rPr>
              <a:t>the CODES for </a:t>
            </a: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i="1" dirty="0" smtClean="0">
                <a:solidFill>
                  <a:srgbClr val="0070C0"/>
                </a:solidFill>
              </a:rPr>
              <a:t>Camp for Teens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07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840" y="3882178"/>
            <a:ext cx="2359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SMITH13                                 TG                          300.00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                                            SPC                        250.00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GODDIFF </a:t>
            </a:r>
            <a:r>
              <a:rPr lang="en-US" sz="800" b="1" dirty="0" smtClean="0">
                <a:solidFill>
                  <a:srgbClr val="FF0000"/>
                </a:solidFill>
              </a:rPr>
              <a:t>	         SPC                        450.00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JONES13                                  TG                      1,000.00</a:t>
            </a:r>
            <a:endParaRPr lang="en-US" sz="105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150" y="5463660"/>
            <a:ext cx="23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TEENSCAMP                           SPC                         500.00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TEENSBLDG                            CPG                         120.00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TEENSBIBLE                            SPC                            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KIDS                                          SPC                         360.00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YOUNGSTERS                         SPC                      1,000.00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" y="932535"/>
            <a:ext cx="5321534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be 7"/>
          <p:cNvSpPr/>
          <p:nvPr/>
        </p:nvSpPr>
        <p:spPr>
          <a:xfrm>
            <a:off x="781733" y="6199040"/>
            <a:ext cx="7010400" cy="609600"/>
          </a:xfrm>
          <a:prstGeom prst="cube">
            <a:avLst>
              <a:gd name="adj" fmla="val 625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68435" y="433411"/>
            <a:ext cx="5607130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Let’s enter </a:t>
            </a:r>
            <a:r>
              <a:rPr lang="en-US" sz="2000" dirty="0">
                <a:solidFill>
                  <a:srgbClr val="0070C0"/>
                </a:solidFill>
              </a:rPr>
              <a:t>the CODES for </a:t>
            </a:r>
            <a:r>
              <a:rPr lang="en-US" sz="2000" dirty="0" smtClean="0">
                <a:solidFill>
                  <a:srgbClr val="0070C0"/>
                </a:solidFill>
              </a:rPr>
              <a:t>the </a:t>
            </a:r>
            <a:r>
              <a:rPr lang="en-US" sz="2000" i="1" dirty="0" smtClean="0">
                <a:solidFill>
                  <a:srgbClr val="0070C0"/>
                </a:solidFill>
              </a:rPr>
              <a:t>Camp for Youngsters</a:t>
            </a:r>
            <a:r>
              <a:rPr lang="en-US" sz="2000" dirty="0" smtClean="0">
                <a:solidFill>
                  <a:srgbClr val="0070C0"/>
                </a:solidFill>
              </a:rPr>
              <a:t>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7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840" y="3882178"/>
            <a:ext cx="2359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SMITH13                                 TG                          300.00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                                            SPC                        250.00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GODDIFF </a:t>
            </a:r>
            <a:r>
              <a:rPr lang="en-US" sz="800" b="1" dirty="0" smtClean="0">
                <a:solidFill>
                  <a:srgbClr val="FF0000"/>
                </a:solidFill>
              </a:rPr>
              <a:t>	         SPC                        450.00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JONES13                                  TG                      1,000.00</a:t>
            </a:r>
            <a:endParaRPr lang="en-US" sz="105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150" y="5463660"/>
            <a:ext cx="23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TEENSCAMP                           SPC                         500.00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TEENSBLDG                            CPG                         120.00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TEENSBIBLE                            SPC                            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KIDS                                          SPC                         360.00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YOUNGSTERS                         SPC                      1,000.00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" y="932535"/>
            <a:ext cx="5321534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0045" y="2315255"/>
            <a:ext cx="7681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</a:rPr>
              <a:t>1,000.00</a:t>
            </a:r>
          </a:p>
          <a:p>
            <a:endParaRPr lang="en-US" sz="500" b="1" dirty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 1,000.00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700" b="1" dirty="0" smtClean="0">
              <a:solidFill>
                <a:srgbClr val="FF0000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1,000.00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>
                <a:solidFill>
                  <a:srgbClr val="FF0000"/>
                </a:solidFill>
              </a:rPr>
              <a:t>1,000.00</a:t>
            </a:r>
            <a:endParaRPr lang="en-US" sz="10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400" b="1" dirty="0" smtClean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2,580.00</a:t>
            </a:r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   120.00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2,300.00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7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9,000.00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7053440" y="592443"/>
            <a:ext cx="1777450" cy="1459389"/>
          </a:xfrm>
          <a:prstGeom prst="ben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outerShdw blurRad="1016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68435" y="433411"/>
            <a:ext cx="5607130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Let’s add up and enter the CATEGORY TOTALS…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69" y="942412"/>
            <a:ext cx="6091516" cy="5850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20840" y="3882178"/>
            <a:ext cx="2359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800" b="1" dirty="0" smtClean="0">
                <a:solidFill>
                  <a:srgbClr val="FF0000"/>
                </a:solidFill>
              </a:rPr>
              <a:t>SANDY                                                              1,000.00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  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DOE13                                     TG                       1,000.00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SMITH13                                 TG                          300.00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                                            SPC                        250.00</a:t>
            </a:r>
          </a:p>
          <a:p>
            <a:r>
              <a:rPr lang="en-US" sz="800" b="1" dirty="0">
                <a:solidFill>
                  <a:srgbClr val="FF0000"/>
                </a:solidFill>
              </a:rPr>
              <a:t>GODDIFF </a:t>
            </a:r>
            <a:r>
              <a:rPr lang="en-US" sz="800" b="1" dirty="0" smtClean="0">
                <a:solidFill>
                  <a:srgbClr val="FF0000"/>
                </a:solidFill>
              </a:rPr>
              <a:t>	         SPC                        450.00</a:t>
            </a:r>
          </a:p>
          <a:p>
            <a:endParaRPr lang="en-US" sz="800" b="1" dirty="0">
              <a:solidFill>
                <a:srgbClr val="FF0000"/>
              </a:solidFill>
            </a:endParaRPr>
          </a:p>
          <a:p>
            <a:r>
              <a:rPr lang="en-US" sz="800" b="1" dirty="0" smtClean="0">
                <a:solidFill>
                  <a:srgbClr val="FF0000"/>
                </a:solidFill>
              </a:rPr>
              <a:t>JONES13                                  TG                      1,000.00</a:t>
            </a:r>
            <a:endParaRPr lang="en-US" sz="1050" b="1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0150" y="5463660"/>
            <a:ext cx="235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TEENSCAMP                           SPC                         500.00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TEENSBLDG                            CPG                         120.00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TEENSBIBLE                            SPC                            20.00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KIDS                                          SPC                         360.00</a:t>
            </a:r>
          </a:p>
          <a:p>
            <a:r>
              <a:rPr lang="en-US" sz="800" b="1" dirty="0" smtClean="0">
                <a:solidFill>
                  <a:srgbClr val="FF0000"/>
                </a:solidFill>
              </a:rPr>
              <a:t>YOUNGSTERS                         SPC                      1,000.00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6" y="932535"/>
            <a:ext cx="5321534" cy="586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20840" y="930336"/>
            <a:ext cx="0" cy="58628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990045" y="2315255"/>
            <a:ext cx="7681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33CC"/>
                </a:solidFill>
              </a:rPr>
              <a:t> </a:t>
            </a:r>
            <a:r>
              <a:rPr lang="en-US" sz="900" b="1" dirty="0" smtClean="0">
                <a:solidFill>
                  <a:srgbClr val="FF0000"/>
                </a:solidFill>
              </a:rPr>
              <a:t>1,000.00</a:t>
            </a:r>
          </a:p>
          <a:p>
            <a:endParaRPr lang="en-US" sz="500" b="1" dirty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 1,000.00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700" b="1" dirty="0" smtClean="0">
              <a:solidFill>
                <a:srgbClr val="FF0000"/>
              </a:solidFill>
            </a:endParaRP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1,000.00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>
                <a:solidFill>
                  <a:srgbClr val="FF0000"/>
                </a:solidFill>
              </a:rPr>
              <a:t>1,000.00</a:t>
            </a:r>
            <a:endParaRPr lang="en-US" sz="10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400" b="1" dirty="0" smtClean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2,580.00</a:t>
            </a:r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   120.00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9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2,300.00</a:t>
            </a:r>
          </a:p>
          <a:p>
            <a:endParaRPr lang="en-US" sz="900" b="1" dirty="0">
              <a:solidFill>
                <a:srgbClr val="FF0000"/>
              </a:solidFill>
            </a:endParaRPr>
          </a:p>
          <a:p>
            <a:endParaRPr lang="en-US" sz="700" b="1" dirty="0" smtClean="0">
              <a:solidFill>
                <a:srgbClr val="FF0000"/>
              </a:solidFill>
            </a:endParaRPr>
          </a:p>
          <a:p>
            <a:r>
              <a:rPr lang="en-US" sz="900" b="1" dirty="0" smtClean="0">
                <a:solidFill>
                  <a:srgbClr val="FF0000"/>
                </a:solidFill>
              </a:rPr>
              <a:t>9,000.00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07574" y="433411"/>
            <a:ext cx="6567255" cy="384050"/>
          </a:xfrm>
          <a:prstGeom prst="rect">
            <a:avLst/>
          </a:prstGeom>
          <a:gradFill flip="none" rotWithShape="1">
            <a:gsLst>
              <a:gs pos="26000">
                <a:schemeClr val="bg1"/>
              </a:gs>
              <a:gs pos="97000">
                <a:schemeClr val="accent3">
                  <a:lumMod val="40000"/>
                  <a:lumOff val="60000"/>
                </a:schemeClr>
              </a:gs>
            </a:gsLst>
            <a:lin ang="13500000" scaled="1"/>
            <a:tileRect/>
          </a:gradFill>
          <a:ln w="15875">
            <a:solidFill>
              <a:schemeClr val="accent3">
                <a:lumMod val="50000"/>
              </a:schemeClr>
            </a:solidFill>
          </a:ln>
          <a:effectLst>
            <a:outerShdw blurRad="1270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Now you are ready to enter the receipt detail into ABCIS!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85800"/>
            <a:ext cx="8382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NEED ADDITIONAL HELP?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475" y="3429000"/>
            <a:ext cx="8141859" cy="1135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</a:rPr>
              <a:t>Contact </a:t>
            </a:r>
            <a:r>
              <a:rPr lang="en-US" sz="2800" dirty="0" smtClean="0">
                <a:solidFill>
                  <a:srgbClr val="0070C0"/>
                </a:solidFill>
              </a:rPr>
              <a:t>ABCUSA at the </a:t>
            </a:r>
            <a:r>
              <a:rPr lang="en-US" sz="2800" i="1" dirty="0" smtClean="0">
                <a:solidFill>
                  <a:srgbClr val="0070C0"/>
                </a:solidFill>
              </a:rPr>
              <a:t>Mission Center at Valley Forge</a:t>
            </a:r>
            <a:r>
              <a:rPr lang="en-US" sz="2800" dirty="0" smtClean="0">
                <a:solidFill>
                  <a:srgbClr val="0070C0"/>
                </a:solidFill>
              </a:rPr>
              <a:t>:   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800-222-3872, Ext. 2145.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9420" y="4696365"/>
            <a:ext cx="2765160" cy="17282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6096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Monthly Report Of Mission Support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33700" y="1363767"/>
            <a:ext cx="4305300" cy="51741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096" y="2514600"/>
            <a:ext cx="215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The OLD</a:t>
            </a:r>
          </a:p>
          <a:p>
            <a:r>
              <a:rPr lang="en-US" sz="4800" dirty="0" smtClean="0">
                <a:solidFill>
                  <a:srgbClr val="0070C0"/>
                </a:solidFill>
              </a:rPr>
              <a:t>Format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609600"/>
            <a:ext cx="8458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Church Mission Support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2514600"/>
            <a:ext cx="213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The </a:t>
            </a:r>
          </a:p>
          <a:p>
            <a:endParaRPr lang="en-US" sz="4800" dirty="0">
              <a:solidFill>
                <a:srgbClr val="0070C0"/>
              </a:solidFill>
            </a:endParaRPr>
          </a:p>
          <a:p>
            <a:endParaRPr lang="en-US" sz="4800" dirty="0" smtClean="0">
              <a:solidFill>
                <a:srgbClr val="0070C0"/>
              </a:solidFill>
            </a:endParaRPr>
          </a:p>
          <a:p>
            <a:r>
              <a:rPr lang="en-US" sz="4800" dirty="0" smtClean="0">
                <a:solidFill>
                  <a:srgbClr val="0070C0"/>
                </a:solidFill>
              </a:rPr>
              <a:t>Format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297811"/>
            <a:ext cx="4306824" cy="517550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Explosion 1 2"/>
          <p:cNvSpPr/>
          <p:nvPr/>
        </p:nvSpPr>
        <p:spPr>
          <a:xfrm rot="21292045">
            <a:off x="6030961" y="3061251"/>
            <a:ext cx="2350018" cy="1831686"/>
          </a:xfrm>
          <a:prstGeom prst="irregularSeal1">
            <a:avLst/>
          </a:prstGeom>
          <a:gradFill>
            <a:gsLst>
              <a:gs pos="0">
                <a:srgbClr val="FFF200"/>
              </a:gs>
              <a:gs pos="45000">
                <a:srgbClr val="FFC000"/>
              </a:gs>
            </a:gsLst>
            <a:lin ang="5400000" scaled="0"/>
          </a:gradFill>
          <a:ln>
            <a:solidFill>
              <a:srgbClr val="E8E313"/>
            </a:solidFill>
          </a:ln>
          <a:effectLst>
            <a:outerShdw blurRad="114300" dist="38100" dir="2700000" sx="103000" sy="103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NEW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744507">
            <a:off x="4500663" y="1643652"/>
            <a:ext cx="3738489" cy="457290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20195113">
            <a:off x="1095172" y="1781903"/>
            <a:ext cx="3936136" cy="471682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457200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Total Redesign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76114"/>
            <a:ext cx="7315200" cy="21890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rgbClr val="0070C0"/>
                </a:solidFill>
              </a:rPr>
              <a:t>purpose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redesigning this form is clear and simple:  We needed to make it easier for the ABC churches to submit their mission giving.</a:t>
            </a:r>
            <a:endParaRPr lang="en-US" sz="6500" dirty="0"/>
          </a:p>
        </p:txBody>
      </p:sp>
      <p:sp>
        <p:nvSpPr>
          <p:cNvPr id="4" name="Rectangle 3"/>
          <p:cNvSpPr/>
          <p:nvPr/>
        </p:nvSpPr>
        <p:spPr>
          <a:xfrm>
            <a:off x="304800" y="1008144"/>
            <a:ext cx="8534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REASON Behind The Redesign</a:t>
            </a:r>
            <a:endParaRPr lang="en-US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88521" y="2392065"/>
            <a:ext cx="73152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196240"/>
            <a:ext cx="7315200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4276" y="5460005"/>
            <a:ext cx="735448" cy="105287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4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657611" y="1044106"/>
            <a:ext cx="4663388" cy="201913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Now that you understand WHY we reformatted this form, let’s see how it may </a:t>
            </a:r>
            <a:r>
              <a:rPr lang="en-US" sz="2800" u="sng" dirty="0" smtClean="0">
                <a:solidFill>
                  <a:srgbClr val="0070C0"/>
                </a:solidFill>
              </a:rPr>
              <a:t>impact</a:t>
            </a:r>
            <a:r>
              <a:rPr lang="en-US" sz="2800" dirty="0" smtClean="0">
                <a:solidFill>
                  <a:srgbClr val="0070C0"/>
                </a:solidFill>
              </a:rPr>
              <a:t> your work as a Receiving Unit…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2146" y="3703317"/>
            <a:ext cx="2651731" cy="25602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1143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710413" y="3886195"/>
            <a:ext cx="3416050" cy="1371585"/>
          </a:xfrm>
          <a:prstGeom prst="roundRect">
            <a:avLst/>
          </a:prstGeom>
          <a:blipFill dpi="0" rotWithShape="1">
            <a:blip r:embed="rId3"/>
            <a:srcRect/>
            <a:stretch>
              <a:fillRect t="-2000" r="-1000" b="-1000"/>
            </a:stretch>
          </a:blipFill>
          <a:ln>
            <a:solidFill>
              <a:schemeClr val="tx1"/>
            </a:solidFill>
          </a:ln>
          <a:effectLst>
            <a:outerShdw blurRad="1143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28180" y="1387961"/>
            <a:ext cx="1188707" cy="17057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80580" y="1540361"/>
            <a:ext cx="1188707" cy="17057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632980" y="1692761"/>
            <a:ext cx="1188707" cy="17057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rved Right Arrow 21"/>
          <p:cNvSpPr/>
          <p:nvPr/>
        </p:nvSpPr>
        <p:spPr>
          <a:xfrm>
            <a:off x="457244" y="2148854"/>
            <a:ext cx="2468853" cy="3108926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270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85380" y="1845161"/>
            <a:ext cx="1188707" cy="17057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7780" y="1997561"/>
            <a:ext cx="1188707" cy="170575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Callout 27"/>
          <p:cNvSpPr/>
          <p:nvPr/>
        </p:nvSpPr>
        <p:spPr>
          <a:xfrm>
            <a:off x="7077976" y="2641376"/>
            <a:ext cx="1608779" cy="1106761"/>
          </a:xfrm>
          <a:prstGeom prst="cloudCallout">
            <a:avLst>
              <a:gd name="adj1" fmla="val -37167"/>
              <a:gd name="adj2" fmla="val 6639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We’re READY!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7607" y="685830"/>
            <a:ext cx="8534400" cy="15544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As you know, Receiving Units are responsible to work with the incoming </a:t>
            </a:r>
            <a:r>
              <a:rPr lang="en-US" sz="2400" i="1" dirty="0" smtClean="0">
                <a:solidFill>
                  <a:srgbClr val="0070C0"/>
                </a:solidFill>
              </a:rPr>
              <a:t>Church Mission Support </a:t>
            </a:r>
            <a:r>
              <a:rPr lang="en-US" sz="2400" dirty="0" smtClean="0">
                <a:solidFill>
                  <a:srgbClr val="0070C0"/>
                </a:solidFill>
              </a:rPr>
              <a:t>forms and enter them as </a:t>
            </a:r>
            <a:r>
              <a:rPr lang="en-US" sz="2400" u="sng" dirty="0" smtClean="0">
                <a:solidFill>
                  <a:srgbClr val="0070C0"/>
                </a:solidFill>
              </a:rPr>
              <a:t>new receipts</a:t>
            </a:r>
            <a:r>
              <a:rPr lang="en-US" sz="2400" dirty="0" smtClean="0">
                <a:solidFill>
                  <a:srgbClr val="0070C0"/>
                </a:solidFill>
              </a:rPr>
              <a:t> into the </a:t>
            </a:r>
            <a:r>
              <a:rPr lang="en-US" sz="2400" i="1" dirty="0" smtClean="0">
                <a:solidFill>
                  <a:srgbClr val="0070C0"/>
                </a:solidFill>
              </a:rPr>
              <a:t>American Baptist Churches Information Systems </a:t>
            </a:r>
            <a:r>
              <a:rPr lang="en-US" sz="2400" dirty="0" smtClean="0">
                <a:solidFill>
                  <a:srgbClr val="0070C0"/>
                </a:solidFill>
              </a:rPr>
              <a:t>(ABCIS).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302" name="Picture 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8" y="2009705"/>
            <a:ext cx="6096818" cy="460108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8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9663-41E1-46EE-9690-F18F94006F3A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7607" y="777269"/>
            <a:ext cx="8534400" cy="15544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The old form had </a:t>
            </a:r>
            <a:r>
              <a:rPr lang="en-US" sz="2400" u="sng" dirty="0">
                <a:solidFill>
                  <a:srgbClr val="0070C0"/>
                </a:solidFill>
              </a:rPr>
              <a:t>additional columns</a:t>
            </a:r>
            <a:r>
              <a:rPr lang="en-US" sz="2400" dirty="0">
                <a:solidFill>
                  <a:srgbClr val="0070C0"/>
                </a:solidFill>
              </a:rPr>
              <a:t> for the codes, organizations, </a:t>
            </a:r>
            <a:r>
              <a:rPr lang="en-US" sz="2400" dirty="0" smtClean="0">
                <a:solidFill>
                  <a:srgbClr val="0070C0"/>
                </a:solidFill>
              </a:rPr>
              <a:t>etc. and a </a:t>
            </a:r>
            <a:r>
              <a:rPr lang="en-US" sz="2400" u="sng" dirty="0" smtClean="0">
                <a:solidFill>
                  <a:srgbClr val="0070C0"/>
                </a:solidFill>
              </a:rPr>
              <a:t>coding section</a:t>
            </a:r>
            <a:r>
              <a:rPr lang="en-US" sz="2400" dirty="0" smtClean="0">
                <a:solidFill>
                  <a:srgbClr val="0070C0"/>
                </a:solidFill>
              </a:rPr>
              <a:t> that lined up with the data entry screen.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</a:rPr>
              <a:t>	OLD FORM		      DATA ENTRY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8" name="Picture 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2261936"/>
            <a:ext cx="5273868" cy="398002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823001" y="1965976"/>
            <a:ext cx="3657560" cy="45719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outerShdw blurRad="889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017538" y="2697489"/>
            <a:ext cx="1280145" cy="20116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41" y="3611878"/>
            <a:ext cx="731512" cy="11887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2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845</Words>
  <Application>Microsoft Office PowerPoint</Application>
  <PresentationFormat>On-screen Show (4:3)</PresentationFormat>
  <Paragraphs>311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GBLIER</dc:creator>
  <cp:lastModifiedBy>BLIER, Gerianne</cp:lastModifiedBy>
  <cp:revision>371</cp:revision>
  <dcterms:created xsi:type="dcterms:W3CDTF">2015-06-20T17:04:06Z</dcterms:created>
  <dcterms:modified xsi:type="dcterms:W3CDTF">2015-10-06T16:08:52Z</dcterms:modified>
</cp:coreProperties>
</file>